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3" r:id="rId2"/>
    <p:sldMasterId id="2147483655" r:id="rId3"/>
    <p:sldMasterId id="2147483657" r:id="rId4"/>
    <p:sldMasterId id="2147483663" r:id="rId5"/>
    <p:sldMasterId id="2147483666" r:id="rId6"/>
  </p:sldMasterIdLst>
  <p:notesMasterIdLst>
    <p:notesMasterId r:id="rId19"/>
  </p:notesMasterIdLst>
  <p:handoutMasterIdLst>
    <p:handoutMasterId r:id="rId20"/>
  </p:handoutMasterIdLst>
  <p:sldIdLst>
    <p:sldId id="374" r:id="rId7"/>
    <p:sldId id="373" r:id="rId8"/>
    <p:sldId id="377" r:id="rId9"/>
    <p:sldId id="378" r:id="rId10"/>
    <p:sldId id="379" r:id="rId11"/>
    <p:sldId id="380" r:id="rId12"/>
    <p:sldId id="381" r:id="rId13"/>
    <p:sldId id="382" r:id="rId14"/>
    <p:sldId id="383" r:id="rId15"/>
    <p:sldId id="384" r:id="rId16"/>
    <p:sldId id="386" r:id="rId17"/>
    <p:sldId id="387" r:id="rId18"/>
  </p:sldIdLst>
  <p:sldSz cx="9144000" cy="5143500" type="screen16x9"/>
  <p:notesSz cx="6797675" cy="9926638"/>
  <p:defaultTextStyle>
    <a:defPPr>
      <a:defRPr lang="en-US"/>
    </a:defPPr>
    <a:lvl1pPr marL="0" algn="l" defTabSz="457071" rtl="0" eaLnBrk="1" latinLnBrk="0" hangingPunct="1">
      <a:defRPr sz="1800" kern="1200">
        <a:solidFill>
          <a:schemeClr val="tx1"/>
        </a:solidFill>
        <a:latin typeface="+mn-lt"/>
        <a:ea typeface="+mn-ea"/>
        <a:cs typeface="+mn-cs"/>
      </a:defRPr>
    </a:lvl1pPr>
    <a:lvl2pPr marL="457071" algn="l" defTabSz="457071" rtl="0" eaLnBrk="1" latinLnBrk="0" hangingPunct="1">
      <a:defRPr sz="1800" kern="1200">
        <a:solidFill>
          <a:schemeClr val="tx1"/>
        </a:solidFill>
        <a:latin typeface="+mn-lt"/>
        <a:ea typeface="+mn-ea"/>
        <a:cs typeface="+mn-cs"/>
      </a:defRPr>
    </a:lvl2pPr>
    <a:lvl3pPr marL="914140" algn="l" defTabSz="457071" rtl="0" eaLnBrk="1" latinLnBrk="0" hangingPunct="1">
      <a:defRPr sz="1800" kern="1200">
        <a:solidFill>
          <a:schemeClr val="tx1"/>
        </a:solidFill>
        <a:latin typeface="+mn-lt"/>
        <a:ea typeface="+mn-ea"/>
        <a:cs typeface="+mn-cs"/>
      </a:defRPr>
    </a:lvl3pPr>
    <a:lvl4pPr marL="1371212" algn="l" defTabSz="457071" rtl="0" eaLnBrk="1" latinLnBrk="0" hangingPunct="1">
      <a:defRPr sz="1800" kern="1200">
        <a:solidFill>
          <a:schemeClr val="tx1"/>
        </a:solidFill>
        <a:latin typeface="+mn-lt"/>
        <a:ea typeface="+mn-ea"/>
        <a:cs typeface="+mn-cs"/>
      </a:defRPr>
    </a:lvl4pPr>
    <a:lvl5pPr marL="1828282" algn="l" defTabSz="457071" rtl="0" eaLnBrk="1" latinLnBrk="0" hangingPunct="1">
      <a:defRPr sz="1800" kern="1200">
        <a:solidFill>
          <a:schemeClr val="tx1"/>
        </a:solidFill>
        <a:latin typeface="+mn-lt"/>
        <a:ea typeface="+mn-ea"/>
        <a:cs typeface="+mn-cs"/>
      </a:defRPr>
    </a:lvl5pPr>
    <a:lvl6pPr marL="2285352" algn="l" defTabSz="457071" rtl="0" eaLnBrk="1" latinLnBrk="0" hangingPunct="1">
      <a:defRPr sz="1800" kern="1200">
        <a:solidFill>
          <a:schemeClr val="tx1"/>
        </a:solidFill>
        <a:latin typeface="+mn-lt"/>
        <a:ea typeface="+mn-ea"/>
        <a:cs typeface="+mn-cs"/>
      </a:defRPr>
    </a:lvl6pPr>
    <a:lvl7pPr marL="2742422" algn="l" defTabSz="457071" rtl="0" eaLnBrk="1" latinLnBrk="0" hangingPunct="1">
      <a:defRPr sz="1800" kern="1200">
        <a:solidFill>
          <a:schemeClr val="tx1"/>
        </a:solidFill>
        <a:latin typeface="+mn-lt"/>
        <a:ea typeface="+mn-ea"/>
        <a:cs typeface="+mn-cs"/>
      </a:defRPr>
    </a:lvl7pPr>
    <a:lvl8pPr marL="3199493" algn="l" defTabSz="457071" rtl="0" eaLnBrk="1" latinLnBrk="0" hangingPunct="1">
      <a:defRPr sz="1800" kern="1200">
        <a:solidFill>
          <a:schemeClr val="tx1"/>
        </a:solidFill>
        <a:latin typeface="+mn-lt"/>
        <a:ea typeface="+mn-ea"/>
        <a:cs typeface="+mn-cs"/>
      </a:defRPr>
    </a:lvl8pPr>
    <a:lvl9pPr marL="3656564" algn="l" defTabSz="45707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0">
          <p15:clr>
            <a:srgbClr val="A4A3A4"/>
          </p15:clr>
        </p15:guide>
        <p15:guide id="2" pos="288">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test222" initials="w" lastIdx="9" clrIdx="0"/>
  <p:cmAuthor id="1" name="Chen Lan" initials="CL" lastIdx="22" clrIdx="1"/>
  <p:cmAuthor id="2" name="LocalAccount" initials="L" lastIdx="31" clrIdx="2"/>
  <p:cmAuthor id="3" name="huawei" initials="h"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CC0000"/>
    <a:srgbClr val="C50103"/>
    <a:srgbClr val="3399FF"/>
    <a:srgbClr val="0066FF"/>
    <a:srgbClr val="009999"/>
    <a:srgbClr val="FF33CC"/>
    <a:srgbClr val="00B4B0"/>
    <a:srgbClr val="3F93D9"/>
    <a:srgbClr val="F2810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0" autoAdjust="0"/>
    <p:restoredTop sz="97686" autoAdjust="0"/>
  </p:normalViewPr>
  <p:slideViewPr>
    <p:cSldViewPr snapToGrid="0" snapToObjects="1">
      <p:cViewPr varScale="1">
        <p:scale>
          <a:sx n="169" d="100"/>
          <a:sy n="169" d="100"/>
        </p:scale>
        <p:origin x="952" y="184"/>
      </p:cViewPr>
      <p:guideLst>
        <p:guide orient="horz" pos="610"/>
        <p:guide pos="28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0" d="100"/>
          <a:sy n="50" d="100"/>
        </p:scale>
        <p:origin x="-2640" y="-9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57E4E3E-8F78-B34C-AF6D-03288547A5EC}" type="datetimeFigureOut">
              <a:rPr lang="en-US" smtClean="0">
                <a:latin typeface="Arial"/>
              </a:rPr>
              <a:pPr/>
              <a:t>8/13/20</a:t>
            </a:fld>
            <a:endParaRPr lang="en-US" dirty="0">
              <a:latin typeface="Arial"/>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F364D51B-2014-E341-9E35-B9D457A2EEF2}"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0662045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a:defRPr>
            </a:lvl1pPr>
          </a:lstStyle>
          <a:p>
            <a:fld id="{08C45790-79CE-BD4E-BB6A-9E5E670EE427}" type="datetimeFigureOut">
              <a:rPr lang="en-US" smtClean="0"/>
              <a:pPr/>
              <a:t>8/13/20</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a:defRPr>
            </a:lvl1pPr>
          </a:lstStyle>
          <a:p>
            <a:fld id="{C96C66E4-D935-874E-BFFF-CB491B81966C}" type="slidenum">
              <a:rPr lang="en-US" smtClean="0"/>
              <a:pPr/>
              <a:t>‹#›</a:t>
            </a:fld>
            <a:endParaRPr lang="en-US" dirty="0"/>
          </a:p>
        </p:txBody>
      </p:sp>
    </p:spTree>
    <p:extLst>
      <p:ext uri="{BB962C8B-B14F-4D97-AF65-F5344CB8AC3E}">
        <p14:creationId xmlns:p14="http://schemas.microsoft.com/office/powerpoint/2010/main" val="827380043"/>
      </p:ext>
    </p:extLst>
  </p:cSld>
  <p:clrMap bg1="lt1" tx1="dk1" bg2="lt2" tx2="dk2" accent1="accent1" accent2="accent2" accent3="accent3" accent4="accent4" accent5="accent5" accent6="accent6" hlink="hlink" folHlink="folHlink"/>
  <p:hf hdr="0" ftr="0" dt="0"/>
  <p:notesStyle>
    <a:lvl1pPr marL="0" algn="l" defTabSz="457071" rtl="0" eaLnBrk="1" latinLnBrk="0" hangingPunct="1">
      <a:defRPr sz="1200" kern="1200">
        <a:solidFill>
          <a:schemeClr val="tx1"/>
        </a:solidFill>
        <a:latin typeface="Arial"/>
        <a:ea typeface="+mn-ea"/>
        <a:cs typeface="+mn-cs"/>
      </a:defRPr>
    </a:lvl1pPr>
    <a:lvl2pPr marL="457071" algn="l" defTabSz="457071" rtl="0" eaLnBrk="1" latinLnBrk="0" hangingPunct="1">
      <a:defRPr sz="1200" kern="1200">
        <a:solidFill>
          <a:schemeClr val="tx1"/>
        </a:solidFill>
        <a:latin typeface="Arial"/>
        <a:ea typeface="+mn-ea"/>
        <a:cs typeface="+mn-cs"/>
      </a:defRPr>
    </a:lvl2pPr>
    <a:lvl3pPr marL="914140" algn="l" defTabSz="457071" rtl="0" eaLnBrk="1" latinLnBrk="0" hangingPunct="1">
      <a:defRPr sz="1200" kern="1200">
        <a:solidFill>
          <a:schemeClr val="tx1"/>
        </a:solidFill>
        <a:latin typeface="Arial"/>
        <a:ea typeface="+mn-ea"/>
        <a:cs typeface="+mn-cs"/>
      </a:defRPr>
    </a:lvl3pPr>
    <a:lvl4pPr marL="1371212" algn="l" defTabSz="457071" rtl="0" eaLnBrk="1" latinLnBrk="0" hangingPunct="1">
      <a:defRPr sz="1200" kern="1200">
        <a:solidFill>
          <a:schemeClr val="tx1"/>
        </a:solidFill>
        <a:latin typeface="Arial"/>
        <a:ea typeface="+mn-ea"/>
        <a:cs typeface="+mn-cs"/>
      </a:defRPr>
    </a:lvl4pPr>
    <a:lvl5pPr marL="1828282" algn="l" defTabSz="457071" rtl="0" eaLnBrk="1" latinLnBrk="0" hangingPunct="1">
      <a:defRPr sz="1200" kern="1200">
        <a:solidFill>
          <a:schemeClr val="tx1"/>
        </a:solidFill>
        <a:latin typeface="Arial"/>
        <a:ea typeface="+mn-ea"/>
        <a:cs typeface="+mn-cs"/>
      </a:defRPr>
    </a:lvl5pPr>
    <a:lvl6pPr marL="2285352" algn="l" defTabSz="457071" rtl="0" eaLnBrk="1" latinLnBrk="0" hangingPunct="1">
      <a:defRPr sz="1200" kern="1200">
        <a:solidFill>
          <a:schemeClr val="tx1"/>
        </a:solidFill>
        <a:latin typeface="+mn-lt"/>
        <a:ea typeface="+mn-ea"/>
        <a:cs typeface="+mn-cs"/>
      </a:defRPr>
    </a:lvl6pPr>
    <a:lvl7pPr marL="2742422" algn="l" defTabSz="457071" rtl="0" eaLnBrk="1" latinLnBrk="0" hangingPunct="1">
      <a:defRPr sz="1200" kern="1200">
        <a:solidFill>
          <a:schemeClr val="tx1"/>
        </a:solidFill>
        <a:latin typeface="+mn-lt"/>
        <a:ea typeface="+mn-ea"/>
        <a:cs typeface="+mn-cs"/>
      </a:defRPr>
    </a:lvl7pPr>
    <a:lvl8pPr marL="3199493" algn="l" defTabSz="457071" rtl="0" eaLnBrk="1" latinLnBrk="0" hangingPunct="1">
      <a:defRPr sz="1200" kern="1200">
        <a:solidFill>
          <a:schemeClr val="tx1"/>
        </a:solidFill>
        <a:latin typeface="+mn-lt"/>
        <a:ea typeface="+mn-ea"/>
        <a:cs typeface="+mn-cs"/>
      </a:defRPr>
    </a:lvl8pPr>
    <a:lvl9pPr marL="3656564" algn="l" defTabSz="457071"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图片 3" descr="PPT-1.jpg"/>
          <p:cNvPicPr>
            <a:picLocks noChangeAspect="1"/>
          </p:cNvPicPr>
          <p:nvPr userDrawn="1"/>
        </p:nvPicPr>
        <p:blipFill>
          <a:blip r:embed="rId2"/>
          <a:stretch>
            <a:fillRect/>
          </a:stretch>
        </p:blipFill>
        <p:spPr>
          <a:xfrm>
            <a:off x="0" y="0"/>
            <a:ext cx="9144000" cy="5143500"/>
          </a:xfrm>
          <a:prstGeom prst="rect">
            <a:avLst/>
          </a:prstGeom>
        </p:spPr>
      </p:pic>
      <p:sp>
        <p:nvSpPr>
          <p:cNvPr id="6" name="Slide Number Placeholder 5"/>
          <p:cNvSpPr>
            <a:spLocks noGrp="1"/>
          </p:cNvSpPr>
          <p:nvPr>
            <p:ph type="sldNum" sz="quarter" idx="12"/>
          </p:nvPr>
        </p:nvSpPr>
        <p:spPr>
          <a:xfrm>
            <a:off x="6861354" y="4767264"/>
            <a:ext cx="2133600" cy="273844"/>
          </a:xfrm>
          <a:prstGeom prst="rect">
            <a:avLst/>
          </a:prstGeom>
        </p:spPr>
        <p:txBody>
          <a:bodyPr/>
          <a:lstStyle>
            <a:lvl1pPr>
              <a:defRPr>
                <a:solidFill>
                  <a:srgbClr val="FFFFFF"/>
                </a:solidFill>
              </a:defRPr>
            </a:lvl1pPr>
          </a:lstStyle>
          <a:p>
            <a:fld id="{300E136A-61BC-1449-A797-F6208CCB4EDE}" type="slidenum">
              <a:rPr lang="en-US" smtClean="0"/>
              <a:pPr/>
              <a:t>‹#›</a:t>
            </a:fld>
            <a:endParaRPr lang="en-US" dirty="0"/>
          </a:p>
        </p:txBody>
      </p:sp>
      <p:sp>
        <p:nvSpPr>
          <p:cNvPr id="7" name="Title 1"/>
          <p:cNvSpPr>
            <a:spLocks noGrp="1"/>
          </p:cNvSpPr>
          <p:nvPr>
            <p:ph type="title" hasCustomPrompt="1"/>
          </p:nvPr>
        </p:nvSpPr>
        <p:spPr>
          <a:xfrm>
            <a:off x="457200" y="3312216"/>
            <a:ext cx="7442544" cy="857250"/>
          </a:xfrm>
          <a:prstGeom prst="rect">
            <a:avLst/>
          </a:prstGeom>
        </p:spPr>
        <p:txBody>
          <a:bodyPr/>
          <a:lstStyle>
            <a:lvl1pPr>
              <a:defRPr>
                <a:solidFill>
                  <a:srgbClr val="800000"/>
                </a:solidFill>
              </a:defRPr>
            </a:lvl1pPr>
          </a:lstStyle>
          <a:p>
            <a:r>
              <a:rPr lang="en-GB" dirty="0"/>
              <a:t>HUAWEI Documents Workshop</a:t>
            </a:r>
            <a:endParaRPr lang="en-US" dirty="0"/>
          </a:p>
        </p:txBody>
      </p:sp>
    </p:spTree>
    <p:extLst>
      <p:ext uri="{BB962C8B-B14F-4D97-AF65-F5344CB8AC3E}">
        <p14:creationId xmlns:p14="http://schemas.microsoft.com/office/powerpoint/2010/main" val="2144934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79984"/>
      </p:ext>
    </p:extLst>
  </p:cSld>
  <p:clrMapOvr>
    <a:masterClrMapping/>
  </p:clrMapOvr>
  <p:transition advClick="0" advTm="800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755650" y="972764"/>
            <a:ext cx="7596000" cy="360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477856"/>
      </p:ext>
    </p:extLst>
  </p:cSld>
  <p:clrMapOvr>
    <a:masterClrMapping/>
  </p:clrMapOvr>
  <p:transition advClick="0" advTm="8000">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276776"/>
            <a:ext cx="7632700" cy="55933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61066988"/>
      </p:ext>
    </p:extLst>
  </p:cSld>
  <p:clrMapOvr>
    <a:masterClrMapping/>
  </p:clrMapOvr>
  <p:transition advClick="0" advTm="8000">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6823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图片 8" descr="PPT-C.jpg"/>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457200" y="205979"/>
            <a:ext cx="7442544" cy="857250"/>
          </a:xfrm>
          <a:prstGeom prst="rect">
            <a:avLst/>
          </a:prstGeom>
        </p:spPr>
        <p:txBody>
          <a:bodyPr/>
          <a:lstStyle>
            <a:lvl1pPr>
              <a:defRPr>
                <a:solidFill>
                  <a:srgbClr val="800000"/>
                </a:solidFill>
              </a:defRPr>
            </a:lvl1pPr>
          </a:lstStyle>
          <a:p>
            <a:r>
              <a:rPr lang="en-GB" dirty="0"/>
              <a:t>Click to edit Master title style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Click to edit Master text styles</a:t>
            </a:r>
          </a:p>
          <a:p>
            <a:pPr lvl="1"/>
            <a:r>
              <a:rPr lang="en-GB" dirty="0"/>
              <a:t>Second level</a:t>
            </a:r>
          </a:p>
          <a:p>
            <a:pPr lvl="2"/>
            <a:r>
              <a:rPr lang="en-GB" dirty="0"/>
              <a:t>Third level</a:t>
            </a:r>
          </a:p>
        </p:txBody>
      </p:sp>
      <p:sp>
        <p:nvSpPr>
          <p:cNvPr id="6" name="Slide Number Placeholder 5"/>
          <p:cNvSpPr>
            <a:spLocks noGrp="1"/>
          </p:cNvSpPr>
          <p:nvPr>
            <p:ph type="sldNum" sz="quarter" idx="12"/>
          </p:nvPr>
        </p:nvSpPr>
        <p:spPr>
          <a:xfrm>
            <a:off x="4883493" y="4767264"/>
            <a:ext cx="2133600" cy="273844"/>
          </a:xfrm>
          <a:prstGeom prst="rect">
            <a:avLst/>
          </a:prstGeom>
        </p:spPr>
        <p:txBody>
          <a:bodyPr/>
          <a:lstStyle>
            <a:lvl1pPr>
              <a:defRPr>
                <a:solidFill>
                  <a:schemeClr val="tx1"/>
                </a:solidFill>
              </a:defRPr>
            </a:lvl1pPr>
          </a:lstStyle>
          <a:p>
            <a:fld id="{300E136A-61BC-1449-A797-F6208CCB4EDE}" type="slidenum">
              <a:rPr lang="en-US" smtClean="0"/>
              <a:pPr/>
              <a:t>‹#›</a:t>
            </a:fld>
            <a:endParaRPr lang="en-US" dirty="0"/>
          </a:p>
        </p:txBody>
      </p:sp>
    </p:spTree>
    <p:extLst>
      <p:ext uri="{BB962C8B-B14F-4D97-AF65-F5344CB8AC3E}">
        <p14:creationId xmlns:p14="http://schemas.microsoft.com/office/powerpoint/2010/main" val="307037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图片 8" descr="PPT-5.jpg"/>
          <p:cNvPicPr>
            <a:picLocks noChangeAspect="1"/>
          </p:cNvPicPr>
          <p:nvPr userDrawn="1"/>
        </p:nvPicPr>
        <p:blipFill>
          <a:blip r:embed="rId2"/>
          <a:stretch>
            <a:fillRect/>
          </a:stretch>
        </p:blipFill>
        <p:spPr>
          <a:xfrm>
            <a:off x="0" y="0"/>
            <a:ext cx="9144000" cy="5143500"/>
          </a:xfrm>
          <a:prstGeom prst="rect">
            <a:avLst/>
          </a:prstGeom>
        </p:spPr>
      </p:pic>
      <p:sp>
        <p:nvSpPr>
          <p:cNvPr id="6" name="Slide Number Placeholder 5"/>
          <p:cNvSpPr>
            <a:spLocks noGrp="1"/>
          </p:cNvSpPr>
          <p:nvPr>
            <p:ph type="sldNum" sz="quarter" idx="12"/>
          </p:nvPr>
        </p:nvSpPr>
        <p:spPr>
          <a:xfrm>
            <a:off x="6861354" y="4767264"/>
            <a:ext cx="2133600" cy="273844"/>
          </a:xfrm>
          <a:prstGeom prst="rect">
            <a:avLst/>
          </a:prstGeom>
        </p:spPr>
        <p:txBody>
          <a:bodyPr/>
          <a:lstStyle>
            <a:lvl1pPr>
              <a:defRPr>
                <a:solidFill>
                  <a:schemeClr val="tx1"/>
                </a:solidFill>
              </a:defRPr>
            </a:lvl1pPr>
          </a:lstStyle>
          <a:p>
            <a:fld id="{300E136A-61BC-1449-A797-F6208CCB4EDE}" type="slidenum">
              <a:rPr lang="en-US" smtClean="0"/>
              <a:pPr/>
              <a:t>‹#›</a:t>
            </a:fld>
            <a:endParaRPr lang="en-US" dirty="0"/>
          </a:p>
        </p:txBody>
      </p:sp>
      <p:sp>
        <p:nvSpPr>
          <p:cNvPr id="5" name="TextBox 4"/>
          <p:cNvSpPr txBox="1"/>
          <p:nvPr userDrawn="1"/>
        </p:nvSpPr>
        <p:spPr>
          <a:xfrm>
            <a:off x="3137341" y="1932696"/>
            <a:ext cx="2869323" cy="954083"/>
          </a:xfrm>
          <a:prstGeom prst="rect">
            <a:avLst/>
          </a:prstGeom>
          <a:noFill/>
        </p:spPr>
        <p:txBody>
          <a:bodyPr wrap="none" lIns="91414" tIns="45708" rIns="91414" bIns="45708" rtlCol="0">
            <a:spAutoFit/>
          </a:bodyPr>
          <a:lstStyle/>
          <a:p>
            <a:pPr marL="0" marR="0" indent="0" algn="ctr" defTabSz="457071" rtl="0" eaLnBrk="1" fontAlgn="auto" latinLnBrk="0" hangingPunct="1">
              <a:lnSpc>
                <a:spcPct val="100000"/>
              </a:lnSpc>
              <a:spcBef>
                <a:spcPts val="0"/>
              </a:spcBef>
              <a:spcAft>
                <a:spcPts val="0"/>
              </a:spcAft>
              <a:buClrTx/>
              <a:buSzTx/>
              <a:buFontTx/>
              <a:buNone/>
              <a:tabLst/>
              <a:defRPr/>
            </a:pPr>
            <a:r>
              <a:rPr lang="en-US" altLang="zh-CN" sz="3600" dirty="0">
                <a:solidFill>
                  <a:schemeClr val="tx1"/>
                </a:solidFill>
                <a:latin typeface="Arial" charset="0"/>
                <a:ea typeface="ＭＳ Ｐゴシック" pitchFamily="34" charset="-128"/>
              </a:rPr>
              <a:t>THANK YOU</a:t>
            </a:r>
          </a:p>
          <a:p>
            <a:pPr marL="0" marR="0" indent="0" algn="ctr" defTabSz="457071" rtl="0" eaLnBrk="1" fontAlgn="auto" latinLnBrk="0" hangingPunct="1">
              <a:lnSpc>
                <a:spcPct val="100000"/>
              </a:lnSpc>
              <a:spcBef>
                <a:spcPts val="0"/>
              </a:spcBef>
              <a:spcAft>
                <a:spcPts val="0"/>
              </a:spcAft>
              <a:buClrTx/>
              <a:buSzTx/>
              <a:buFontTx/>
              <a:buNone/>
              <a:tabLst/>
              <a:defRPr/>
            </a:pPr>
            <a:r>
              <a:rPr lang="en-US" altLang="zh-CN" sz="2000" dirty="0">
                <a:solidFill>
                  <a:srgbClr val="666666"/>
                </a:solidFill>
                <a:latin typeface="Arial" charset="0"/>
                <a:ea typeface="ＭＳ Ｐゴシック" pitchFamily="34" charset="-128"/>
              </a:rPr>
              <a:t>www.huawei.com</a:t>
            </a:r>
            <a:endParaRPr lang="en-US" altLang="zh-CN" sz="1800" dirty="0">
              <a:solidFill>
                <a:srgbClr val="990000"/>
              </a:solidFill>
              <a:latin typeface="Arial" charset="0"/>
              <a:ea typeface="ＭＳ Ｐゴシック" pitchFamily="34" charset="-128"/>
            </a:endParaRPr>
          </a:p>
        </p:txBody>
      </p:sp>
      <p:sp>
        <p:nvSpPr>
          <p:cNvPr id="8" name="Rectangle 9"/>
          <p:cNvSpPr>
            <a:spLocks noChangeArrowheads="1"/>
          </p:cNvSpPr>
          <p:nvPr userDrawn="1"/>
        </p:nvSpPr>
        <p:spPr bwMode="auto">
          <a:xfrm>
            <a:off x="947875" y="3448208"/>
            <a:ext cx="7248250" cy="499527"/>
          </a:xfrm>
          <a:prstGeom prst="rect">
            <a:avLst/>
          </a:prstGeom>
          <a:noFill/>
          <a:ln w="9525" algn="ctr">
            <a:noFill/>
            <a:miter lim="800000"/>
            <a:headEnd/>
            <a:tailEnd/>
          </a:ln>
        </p:spPr>
        <p:txBody>
          <a:bodyPr wrap="square" lIns="83211" tIns="41608" rIns="83211" bIns="41608">
            <a:spAutoFit/>
          </a:bodyPr>
          <a:lstStyle/>
          <a:p>
            <a:pPr algn="ctr" defTabSz="834670" fontAlgn="t">
              <a:defRPr/>
            </a:pPr>
            <a:r>
              <a:rPr lang="en-US" altLang="zh-CN" sz="900" dirty="0">
                <a:latin typeface="FrutigerNext LT Light" pitchFamily="34" charset="0"/>
              </a:rPr>
              <a:t>Copyright©2020 Huawei Technologies Co., Ltd. All Rights Reserved. </a:t>
            </a:r>
          </a:p>
          <a:p>
            <a:pPr algn="ctr" defTabSz="834670" fontAlgn="t">
              <a:defRPr/>
            </a:pPr>
            <a:r>
              <a:rPr lang="en-US" altLang="zh-CN" sz="900" dirty="0">
                <a:latin typeface="FrutigerNext LT Light" pitchFamily="34" charset="0"/>
              </a:rPr>
              <a:t>The information contained in this document is for reference purpose only, and is subject to change or withdrawal according to specific customer requirements and conditions.</a:t>
            </a:r>
            <a:r>
              <a:rPr lang="en-US" altLang="zh-CN" sz="900" b="1" dirty="0">
                <a:latin typeface="FrutigerNext LT Light" pitchFamily="34" charset="0"/>
              </a:rPr>
              <a:t> </a:t>
            </a:r>
          </a:p>
        </p:txBody>
      </p:sp>
    </p:spTree>
    <p:extLst>
      <p:ext uri="{BB962C8B-B14F-4D97-AF65-F5344CB8AC3E}">
        <p14:creationId xmlns:p14="http://schemas.microsoft.com/office/powerpoint/2010/main" val="2351137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57054" y="3381376"/>
            <a:ext cx="5616575" cy="438581"/>
          </a:xfrm>
          <a:noFill/>
          <a:ln w="9525" algn="ctr">
            <a:noFill/>
            <a:miter lim="800000"/>
            <a:headEnd/>
            <a:tailEnd/>
          </a:ln>
          <a:effectLst/>
        </p:spPr>
        <p:txBody>
          <a:bodyPr/>
          <a:lstStyle>
            <a:lvl1pPr>
              <a:defRPr lang="zh-CN" altLang="en-US" sz="2400" b="1" dirty="0">
                <a:solidFill>
                  <a:schemeClr val="tx1"/>
                </a:solidFill>
                <a:latin typeface="FrutigerNext LT Medium" pitchFamily="34" charset="0"/>
                <a:ea typeface="黑体" pitchFamily="49" charset="-122"/>
                <a:cs typeface="+mj-cs"/>
              </a:defRPr>
            </a:lvl1pPr>
          </a:lstStyle>
          <a:p>
            <a:pPr lvl="0"/>
            <a:r>
              <a:rPr lang="zh-CN" altLang="en-US" dirty="0"/>
              <a:t>单击此处编辑母版标题样式</a:t>
            </a:r>
          </a:p>
        </p:txBody>
      </p:sp>
      <p:sp>
        <p:nvSpPr>
          <p:cNvPr id="3" name="Rectangle 19"/>
          <p:cNvSpPr>
            <a:spLocks noGrp="1" noChangeArrowheads="1"/>
          </p:cNvSpPr>
          <p:nvPr>
            <p:ph type="dt" sz="quarter" idx="10"/>
          </p:nvPr>
        </p:nvSpPr>
        <p:spPr>
          <a:xfrm>
            <a:off x="657054" y="357188"/>
            <a:ext cx="2133600" cy="153888"/>
          </a:xfrm>
          <a:ln/>
        </p:spPr>
        <p:txBody>
          <a:bodyPr/>
          <a:lstStyle>
            <a:lvl1pPr>
              <a:defRPr/>
            </a:lvl1pPr>
          </a:lstStyle>
          <a:p>
            <a:pPr>
              <a:defRPr/>
            </a:pPr>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755651" y="1697512"/>
            <a:ext cx="5688013" cy="584775"/>
          </a:xfrm>
          <a:prstGeom prst="rect">
            <a:avLst/>
          </a:prstGeom>
        </p:spPr>
        <p:txBody>
          <a:bodyPr/>
          <a:lstStyle/>
          <a:p>
            <a:r>
              <a:rPr lang="en-US" altLang="zh-CN"/>
              <a:t>Click to edit Master title style</a:t>
            </a:r>
            <a:endParaRPr lang="en-US"/>
          </a:p>
        </p:txBody>
      </p:sp>
    </p:spTree>
    <p:extLst>
      <p:ext uri="{BB962C8B-B14F-4D97-AF65-F5344CB8AC3E}">
        <p14:creationId xmlns:p14="http://schemas.microsoft.com/office/powerpoint/2010/main" val="3174327329"/>
      </p:ext>
    </p:extLst>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55650" y="336962"/>
            <a:ext cx="7632700" cy="653653"/>
          </a:xfrm>
          <a:prstGeom prst="rect">
            <a:avLst/>
          </a:prstGeom>
        </p:spPr>
        <p:txBody>
          <a:bodyPr/>
          <a:lstStyle/>
          <a:p>
            <a:r>
              <a:rPr lang="en-US"/>
              <a:t>Click to edit Master title style</a:t>
            </a:r>
          </a:p>
        </p:txBody>
      </p:sp>
      <p:sp>
        <p:nvSpPr>
          <p:cNvPr id="4" name="Content Placeholder 3"/>
          <p:cNvSpPr>
            <a:spLocks noGrp="1"/>
          </p:cNvSpPr>
          <p:nvPr>
            <p:ph sz="quarter" idx="10"/>
          </p:nvPr>
        </p:nvSpPr>
        <p:spPr>
          <a:xfrm>
            <a:off x="764088" y="1221288"/>
            <a:ext cx="7615824" cy="3438558"/>
          </a:xfrm>
          <a:prstGeom prst="rect">
            <a:avLst/>
          </a:prstGeo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462666"/>
      </p:ext>
    </p:extLst>
  </p:cSld>
  <p:clrMapOvr>
    <a:masterClrMapping/>
  </p:clrMapOvr>
  <p:transition advClick="0" advTm="8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624253"/>
            <a:ext cx="7886700" cy="6437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6461FC47-9F49-9944-B1AD-39824EE9EA77}" type="datetimeFigureOut">
              <a:rPr lang="en-US" smtClean="0"/>
              <a:t>8/13/20</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25990E5D-FBBA-E948-931F-A2BC71131E64}" type="slidenum">
              <a:rPr lang="en-US" smtClean="0"/>
              <a:t>‹#›</a:t>
            </a:fld>
            <a:endParaRPr lang="en-US"/>
          </a:p>
        </p:txBody>
      </p:sp>
    </p:spTree>
    <p:extLst>
      <p:ext uri="{BB962C8B-B14F-4D97-AF65-F5344CB8AC3E}">
        <p14:creationId xmlns:p14="http://schemas.microsoft.com/office/powerpoint/2010/main" val="103381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6461FC47-9F49-9944-B1AD-39824EE9EA77}" type="datetimeFigureOut">
              <a:rPr lang="en-US" smtClean="0"/>
              <a:t>8/13/20</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25990E5D-FBBA-E948-931F-A2BC71131E64}" type="slidenum">
              <a:rPr lang="en-US" smtClean="0"/>
              <a:t>‹#›</a:t>
            </a:fld>
            <a:endParaRPr lang="en-US"/>
          </a:p>
        </p:txBody>
      </p:sp>
    </p:spTree>
    <p:extLst>
      <p:ext uri="{BB962C8B-B14F-4D97-AF65-F5344CB8AC3E}">
        <p14:creationId xmlns:p14="http://schemas.microsoft.com/office/powerpoint/2010/main" val="107565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624253"/>
            <a:ext cx="7886700" cy="6437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6461FC47-9F49-9944-B1AD-39824EE9EA77}" type="datetimeFigureOut">
              <a:rPr lang="en-US" smtClean="0"/>
              <a:t>8/13/20</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25990E5D-FBBA-E948-931F-A2BC71131E64}" type="slidenum">
              <a:rPr lang="en-US" smtClean="0"/>
              <a:t>‹#›</a:t>
            </a:fld>
            <a:endParaRPr lang="en-US"/>
          </a:p>
        </p:txBody>
      </p:sp>
    </p:spTree>
    <p:extLst>
      <p:ext uri="{BB962C8B-B14F-4D97-AF65-F5344CB8AC3E}">
        <p14:creationId xmlns:p14="http://schemas.microsoft.com/office/powerpoint/2010/main" val="35774558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4.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5743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hf hdr="0" ftr="0" dt="0"/>
  <p:txStyles>
    <p:titleStyle>
      <a:lvl1pPr algn="l" defTabSz="457071" rtl="0" eaLnBrk="1" latinLnBrk="0" hangingPunct="1">
        <a:spcBef>
          <a:spcPct val="0"/>
        </a:spcBef>
        <a:buNone/>
        <a:defRPr sz="3200" kern="1200">
          <a:solidFill>
            <a:schemeClr val="tx1"/>
          </a:solidFill>
          <a:latin typeface="Arial"/>
          <a:ea typeface="+mj-ea"/>
          <a:cs typeface="Arial"/>
        </a:defRPr>
      </a:lvl1pPr>
    </p:titleStyle>
    <p:body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1" rtl="0" eaLnBrk="1" latinLnBrk="0" hangingPunct="1">
        <a:defRPr sz="1800" kern="1200">
          <a:solidFill>
            <a:schemeClr val="tx1"/>
          </a:solidFill>
          <a:latin typeface="+mn-lt"/>
          <a:ea typeface="+mn-ea"/>
          <a:cs typeface="+mn-cs"/>
        </a:defRPr>
      </a:lvl1pPr>
      <a:lvl2pPr marL="457071" algn="l" defTabSz="457071" rtl="0" eaLnBrk="1" latinLnBrk="0" hangingPunct="1">
        <a:defRPr sz="1800" kern="1200">
          <a:solidFill>
            <a:schemeClr val="tx1"/>
          </a:solidFill>
          <a:latin typeface="+mn-lt"/>
          <a:ea typeface="+mn-ea"/>
          <a:cs typeface="+mn-cs"/>
        </a:defRPr>
      </a:lvl2pPr>
      <a:lvl3pPr marL="914140" algn="l" defTabSz="457071" rtl="0" eaLnBrk="1" latinLnBrk="0" hangingPunct="1">
        <a:defRPr sz="1800" kern="1200">
          <a:solidFill>
            <a:schemeClr val="tx1"/>
          </a:solidFill>
          <a:latin typeface="+mn-lt"/>
          <a:ea typeface="+mn-ea"/>
          <a:cs typeface="+mn-cs"/>
        </a:defRPr>
      </a:lvl3pPr>
      <a:lvl4pPr marL="1371212" algn="l" defTabSz="457071" rtl="0" eaLnBrk="1" latinLnBrk="0" hangingPunct="1">
        <a:defRPr sz="1800" kern="1200">
          <a:solidFill>
            <a:schemeClr val="tx1"/>
          </a:solidFill>
          <a:latin typeface="+mn-lt"/>
          <a:ea typeface="+mn-ea"/>
          <a:cs typeface="+mn-cs"/>
        </a:defRPr>
      </a:lvl4pPr>
      <a:lvl5pPr marL="1828282" algn="l" defTabSz="457071" rtl="0" eaLnBrk="1" latinLnBrk="0" hangingPunct="1">
        <a:defRPr sz="1800" kern="1200">
          <a:solidFill>
            <a:schemeClr val="tx1"/>
          </a:solidFill>
          <a:latin typeface="+mn-lt"/>
          <a:ea typeface="+mn-ea"/>
          <a:cs typeface="+mn-cs"/>
        </a:defRPr>
      </a:lvl5pPr>
      <a:lvl6pPr marL="2285352" algn="l" defTabSz="457071" rtl="0" eaLnBrk="1" latinLnBrk="0" hangingPunct="1">
        <a:defRPr sz="1800" kern="1200">
          <a:solidFill>
            <a:schemeClr val="tx1"/>
          </a:solidFill>
          <a:latin typeface="+mn-lt"/>
          <a:ea typeface="+mn-ea"/>
          <a:cs typeface="+mn-cs"/>
        </a:defRPr>
      </a:lvl6pPr>
      <a:lvl7pPr marL="2742422" algn="l" defTabSz="457071" rtl="0" eaLnBrk="1" latinLnBrk="0" hangingPunct="1">
        <a:defRPr sz="1800" kern="1200">
          <a:solidFill>
            <a:schemeClr val="tx1"/>
          </a:solidFill>
          <a:latin typeface="+mn-lt"/>
          <a:ea typeface="+mn-ea"/>
          <a:cs typeface="+mn-cs"/>
        </a:defRPr>
      </a:lvl7pPr>
      <a:lvl8pPr marL="3199493" algn="l" defTabSz="457071" rtl="0" eaLnBrk="1" latinLnBrk="0" hangingPunct="1">
        <a:defRPr sz="1800" kern="1200">
          <a:solidFill>
            <a:schemeClr val="tx1"/>
          </a:solidFill>
          <a:latin typeface="+mn-lt"/>
          <a:ea typeface="+mn-ea"/>
          <a:cs typeface="+mn-cs"/>
        </a:defRPr>
      </a:lvl8pPr>
      <a:lvl9pPr marL="3656564" algn="l" defTabSz="4570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图片 13" descr="IMS Information Gateway.JPG"/>
          <p:cNvPicPr>
            <a:picLocks noChangeAspect="1"/>
          </p:cNvPicPr>
          <p:nvPr userDrawn="1"/>
        </p:nvPicPr>
        <p:blipFill>
          <a:blip r:embed="rId3" cstate="print"/>
          <a:srcRect l="2644" t="46228" r="5343" b="7209"/>
          <a:stretch>
            <a:fillRect/>
          </a:stretch>
        </p:blipFill>
        <p:spPr>
          <a:xfrm>
            <a:off x="0" y="952500"/>
            <a:ext cx="9144000" cy="2209800"/>
          </a:xfrm>
          <a:prstGeom prst="rect">
            <a:avLst/>
          </a:prstGeom>
        </p:spPr>
      </p:pic>
      <p:sp>
        <p:nvSpPr>
          <p:cNvPr id="5122" name="Rectangle 8"/>
          <p:cNvSpPr>
            <a:spLocks noGrp="1" noChangeArrowheads="1"/>
          </p:cNvSpPr>
          <p:nvPr>
            <p:ph type="title"/>
          </p:nvPr>
        </p:nvSpPr>
        <p:spPr bwMode="auto">
          <a:xfrm>
            <a:off x="657054" y="3381375"/>
            <a:ext cx="6264275" cy="434579"/>
          </a:xfrm>
          <a:prstGeom prst="rect">
            <a:avLst/>
          </a:prstGeom>
          <a:noFill/>
          <a:ln w="9525" algn="ctr">
            <a:noFill/>
            <a:miter lim="800000"/>
            <a:headEnd/>
            <a:tailEnd/>
          </a:ln>
        </p:spPr>
        <p:txBody>
          <a:bodyPr vert="horz" wrap="square" lIns="0" tIns="34281" rIns="68562" bIns="34281" numCol="1" anchor="t" anchorCtr="0" compatLnSpc="1">
            <a:prstTxWarp prst="textNoShape">
              <a:avLst/>
            </a:prstTxWarp>
            <a:spAutoFit/>
          </a:bodyPr>
          <a:lstStyle/>
          <a:p>
            <a:pPr lvl="0"/>
            <a:r>
              <a:rPr lang="en-US" altLang="zh-CN"/>
              <a:t>Click to edit Master title style</a:t>
            </a:r>
            <a:endParaRPr lang="zh-CN" altLang="en-US"/>
          </a:p>
        </p:txBody>
      </p:sp>
      <p:sp>
        <p:nvSpPr>
          <p:cNvPr id="85" name="Rectangle 19"/>
          <p:cNvSpPr>
            <a:spLocks noGrp="1" noChangeArrowheads="1"/>
          </p:cNvSpPr>
          <p:nvPr>
            <p:ph type="dt" sz="quarter" idx="2"/>
          </p:nvPr>
        </p:nvSpPr>
        <p:spPr bwMode="auto">
          <a:xfrm>
            <a:off x="657054" y="357188"/>
            <a:ext cx="2133600" cy="153888"/>
          </a:xfrm>
          <a:prstGeom prst="rect">
            <a:avLst/>
          </a:prstGeom>
          <a:noFill/>
          <a:ln>
            <a:noFill/>
          </a:ln>
          <a:effectLst/>
          <a:extLst/>
        </p:spPr>
        <p:txBody>
          <a:bodyPr vert="horz" wrap="square" lIns="0" tIns="0" rIns="0" bIns="0" numCol="1" anchor="t" anchorCtr="0" compatLnSpc="1">
            <a:prstTxWarp prst="textNoShape">
              <a:avLst/>
            </a:prstTxWarp>
            <a:spAutoFit/>
          </a:bodyPr>
          <a:lstStyle>
            <a:lvl1pPr>
              <a:defRPr sz="1000">
                <a:latin typeface="Arial" charset="0"/>
                <a:ea typeface="黑体" pitchFamily="49" charset="-122"/>
              </a:defRPr>
            </a:lvl1pPr>
          </a:lstStyle>
          <a:p>
            <a:pPr defTabSz="914400" fontAlgn="base">
              <a:spcBef>
                <a:spcPct val="0"/>
              </a:spcBef>
              <a:spcAft>
                <a:spcPct val="0"/>
              </a:spcAft>
              <a:defRPr/>
            </a:pPr>
            <a:endParaRPr lang="en-US" altLang="zh-CN" dirty="0">
              <a:solidFill>
                <a:srgbClr val="000000"/>
              </a:solidFill>
            </a:endParaRPr>
          </a:p>
        </p:txBody>
      </p:sp>
      <p:sp>
        <p:nvSpPr>
          <p:cNvPr id="7248" name="Text Box 80"/>
          <p:cNvSpPr txBox="1">
            <a:spLocks noChangeArrowheads="1"/>
          </p:cNvSpPr>
          <p:nvPr/>
        </p:nvSpPr>
        <p:spPr bwMode="auto">
          <a:xfrm>
            <a:off x="-2884488" y="997745"/>
            <a:ext cx="2776538" cy="1290422"/>
          </a:xfrm>
          <a:prstGeom prst="rect">
            <a:avLst/>
          </a:prstGeom>
          <a:noFill/>
          <a:ln w="9525" algn="ctr">
            <a:noFill/>
            <a:miter lim="800000"/>
            <a:headEnd/>
            <a:tailEnd/>
          </a:ln>
          <a:effectLst/>
        </p:spPr>
        <p:txBody>
          <a:bodyPr lIns="58743" tIns="29371" rIns="58743" bIns="29371">
            <a:spAutoFit/>
          </a:bodyPr>
          <a:lstStyle/>
          <a:p>
            <a:pPr algn="r" defTabSz="588012" eaLnBrk="0" fontAlgn="base" hangingPunct="0">
              <a:lnSpc>
                <a:spcPct val="125000"/>
              </a:lnSpc>
              <a:spcBef>
                <a:spcPct val="0"/>
              </a:spcBef>
              <a:spcAft>
                <a:spcPct val="0"/>
              </a:spcAft>
              <a:defRPr/>
            </a:pPr>
            <a:r>
              <a:rPr lang="en-US" sz="800" noProof="1">
                <a:solidFill>
                  <a:srgbClr val="FFFFFF"/>
                </a:solidFill>
                <a:latin typeface="FrutigerNext LT Regular" pitchFamily="34" charset="0"/>
                <a:ea typeface="ＭＳ Ｐゴシック" pitchFamily="34" charset="-128"/>
              </a:rPr>
              <a:t>Slide title</a:t>
            </a:r>
            <a:r>
              <a:rPr lang="en-US" altLang="zh-CN" sz="800" dirty="0">
                <a:solidFill>
                  <a:srgbClr val="FFFFFF"/>
                </a:solidFill>
                <a:latin typeface="FrutigerNext LT Regular" pitchFamily="34" charset="0"/>
                <a:ea typeface="ＭＳ Ｐゴシック" pitchFamily="34" charset="-128"/>
              </a:rPr>
              <a:t> </a:t>
            </a:r>
            <a:r>
              <a:rPr lang="en-US" altLang="zh-CN" sz="800" dirty="0">
                <a:solidFill>
                  <a:srgbClr val="FFFFFF"/>
                </a:solidFill>
                <a:latin typeface="FrutigerNext LT Regular" pitchFamily="34" charset="0"/>
              </a:rPr>
              <a:t>:40-47pt  </a:t>
            </a:r>
          </a:p>
          <a:p>
            <a:pPr algn="r" defTabSz="588012" eaLnBrk="0" fontAlgn="base" hangingPunct="0">
              <a:lnSpc>
                <a:spcPct val="125000"/>
              </a:lnSpc>
              <a:spcBef>
                <a:spcPct val="0"/>
              </a:spcBef>
              <a:spcAft>
                <a:spcPct val="0"/>
              </a:spcAft>
              <a:defRPr/>
            </a:pPr>
            <a:r>
              <a:rPr lang="en-US" sz="800" noProof="1">
                <a:solidFill>
                  <a:srgbClr val="FFFFFF"/>
                </a:solidFill>
                <a:latin typeface="FrutigerNext LT Regular" pitchFamily="34" charset="0"/>
                <a:ea typeface="ＭＳ Ｐゴシック" pitchFamily="34" charset="-128"/>
              </a:rPr>
              <a:t>Slide subtitle </a:t>
            </a:r>
            <a:r>
              <a:rPr lang="en-US" altLang="zh-CN" sz="800" dirty="0">
                <a:solidFill>
                  <a:srgbClr val="FFFFFF"/>
                </a:solidFill>
                <a:latin typeface="FrutigerNext LT Regular" pitchFamily="34" charset="0"/>
              </a:rPr>
              <a:t>:26-30pt</a:t>
            </a:r>
          </a:p>
          <a:p>
            <a:pPr algn="r" defTabSz="588012" eaLnBrk="0" fontAlgn="base" hangingPunct="0">
              <a:lnSpc>
                <a:spcPct val="125000"/>
              </a:lnSpc>
              <a:spcBef>
                <a:spcPct val="0"/>
              </a:spcBef>
              <a:spcAft>
                <a:spcPct val="0"/>
              </a:spcAft>
              <a:defRPr/>
            </a:pPr>
            <a:r>
              <a:rPr lang="en-US" altLang="zh-CN" sz="800" dirty="0">
                <a:solidFill>
                  <a:srgbClr val="FFFFFF"/>
                </a:solidFill>
                <a:latin typeface="FrutigerNext LT Regular" pitchFamily="34" charset="0"/>
              </a:rPr>
              <a:t>Color::white</a:t>
            </a:r>
          </a:p>
          <a:p>
            <a:pPr algn="r" defTabSz="588012" eaLnBrk="0" fontAlgn="base" hangingPunct="0">
              <a:lnSpc>
                <a:spcPct val="125000"/>
              </a:lnSpc>
              <a:spcBef>
                <a:spcPct val="0"/>
              </a:spcBef>
              <a:spcAft>
                <a:spcPct val="0"/>
              </a:spcAft>
              <a:defRPr/>
            </a:pPr>
            <a:r>
              <a:rPr lang="zh-CN" altLang="en-US" sz="800" dirty="0">
                <a:solidFill>
                  <a:srgbClr val="FFFFFF"/>
                </a:solidFill>
                <a:latin typeface="FrutigerNext LT Regular" pitchFamily="34" charset="0"/>
                <a:ea typeface="ＭＳ Ｐゴシック" pitchFamily="34" charset="-128"/>
              </a:rPr>
              <a:t> </a:t>
            </a:r>
            <a:r>
              <a:rPr lang="en-US" altLang="zh-CN" sz="800" dirty="0">
                <a:solidFill>
                  <a:srgbClr val="FFFFFF"/>
                </a:solidFill>
                <a:latin typeface="FrutigerNext LT Regular" pitchFamily="34" charset="0"/>
                <a:ea typeface="ＭＳ Ｐゴシック" pitchFamily="34" charset="-128"/>
              </a:rPr>
              <a:t>Corporate Font </a:t>
            </a:r>
            <a:r>
              <a:rPr lang="en-US" altLang="zh-CN" sz="800" dirty="0">
                <a:solidFill>
                  <a:srgbClr val="FFFFFF"/>
                </a:solidFill>
                <a:latin typeface="FrutigerNext LT Regular" pitchFamily="34" charset="0"/>
              </a:rPr>
              <a:t>:</a:t>
            </a:r>
          </a:p>
          <a:p>
            <a:pPr algn="r" defTabSz="588012" eaLnBrk="0" fontAlgn="base" hangingPunct="0">
              <a:lnSpc>
                <a:spcPct val="125000"/>
              </a:lnSpc>
              <a:spcBef>
                <a:spcPct val="0"/>
              </a:spcBef>
              <a:spcAft>
                <a:spcPct val="0"/>
              </a:spcAft>
              <a:defRPr/>
            </a:pPr>
            <a:r>
              <a:rPr lang="en-US" altLang="zh-CN" sz="800" dirty="0" err="1">
                <a:solidFill>
                  <a:srgbClr val="FFFFFF"/>
                </a:solidFill>
                <a:latin typeface="FrutigerNext LT Regular" pitchFamily="34" charset="0"/>
              </a:rPr>
              <a:t>FrutigerNext</a:t>
            </a:r>
            <a:r>
              <a:rPr lang="en-US" altLang="zh-CN" sz="800" dirty="0">
                <a:solidFill>
                  <a:srgbClr val="FFFFFF"/>
                </a:solidFill>
                <a:latin typeface="FrutigerNext LT Regular" pitchFamily="34" charset="0"/>
              </a:rPr>
              <a:t> LT Medium</a:t>
            </a:r>
          </a:p>
          <a:p>
            <a:pPr algn="r" defTabSz="588012" eaLnBrk="0" fontAlgn="base" hangingPunct="0">
              <a:lnSpc>
                <a:spcPct val="125000"/>
              </a:lnSpc>
              <a:spcBef>
                <a:spcPct val="0"/>
              </a:spcBef>
              <a:spcAft>
                <a:spcPct val="0"/>
              </a:spcAft>
              <a:defRPr/>
            </a:pPr>
            <a:r>
              <a:rPr lang="en-US" altLang="zh-CN" sz="800" dirty="0">
                <a:solidFill>
                  <a:srgbClr val="FFFFFF"/>
                </a:solidFill>
                <a:latin typeface="FrutigerNext LT Regular" pitchFamily="34" charset="0"/>
                <a:ea typeface="ＭＳ Ｐゴシック" pitchFamily="34" charset="-128"/>
              </a:rPr>
              <a:t>Font to be used by customers and </a:t>
            </a:r>
          </a:p>
          <a:p>
            <a:pPr algn="r" defTabSz="588012" eaLnBrk="0" fontAlgn="base" hangingPunct="0">
              <a:lnSpc>
                <a:spcPct val="125000"/>
              </a:lnSpc>
              <a:spcBef>
                <a:spcPct val="0"/>
              </a:spcBef>
              <a:spcAft>
                <a:spcPct val="0"/>
              </a:spcAft>
              <a:defRPr/>
            </a:pPr>
            <a:r>
              <a:rPr lang="en-US" altLang="zh-CN" sz="800" dirty="0">
                <a:solidFill>
                  <a:srgbClr val="FFFFFF"/>
                </a:solidFill>
                <a:latin typeface="FrutigerNext LT Regular" pitchFamily="34" charset="0"/>
                <a:ea typeface="ＭＳ Ｐゴシック" pitchFamily="34" charset="-128"/>
              </a:rPr>
              <a:t>partners </a:t>
            </a:r>
            <a:r>
              <a:rPr lang="en-US" altLang="zh-CN" sz="800" dirty="0">
                <a:solidFill>
                  <a:srgbClr val="FFFFFF"/>
                </a:solidFill>
                <a:latin typeface="FrutigerNext LT Regular" pitchFamily="34" charset="0"/>
              </a:rPr>
              <a:t>: </a:t>
            </a:r>
          </a:p>
          <a:p>
            <a:pPr algn="r" defTabSz="588012" eaLnBrk="0" fontAlgn="base" hangingPunct="0">
              <a:lnSpc>
                <a:spcPct val="125000"/>
              </a:lnSpc>
              <a:spcBef>
                <a:spcPct val="0"/>
              </a:spcBef>
              <a:spcAft>
                <a:spcPct val="0"/>
              </a:spcAft>
              <a:defRPr/>
            </a:pPr>
            <a:r>
              <a:rPr lang="en-US" altLang="zh-CN" sz="800" dirty="0">
                <a:solidFill>
                  <a:srgbClr val="FFFFFF"/>
                </a:solidFill>
                <a:latin typeface="FrutigerNext LT Regular" pitchFamily="34" charset="0"/>
              </a:rPr>
              <a:t>Arial</a:t>
            </a:r>
          </a:p>
        </p:txBody>
      </p:sp>
      <p:grpSp>
        <p:nvGrpSpPr>
          <p:cNvPr id="2" name="组合 13"/>
          <p:cNvGrpSpPr/>
          <p:nvPr/>
        </p:nvGrpSpPr>
        <p:grpSpPr>
          <a:xfrm>
            <a:off x="657054" y="4206479"/>
            <a:ext cx="7828702" cy="626269"/>
            <a:chOff x="876300" y="5608638"/>
            <a:chExt cx="10440988" cy="835025"/>
          </a:xfrm>
        </p:grpSpPr>
        <p:sp>
          <p:nvSpPr>
            <p:cNvPr id="15" name="Text Box 5"/>
            <p:cNvSpPr txBox="1">
              <a:spLocks noChangeArrowheads="1"/>
            </p:cNvSpPr>
            <p:nvPr userDrawn="1"/>
          </p:nvSpPr>
          <p:spPr bwMode="auto">
            <a:xfrm>
              <a:off x="876300" y="6230938"/>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400" fontAlgn="base">
                <a:spcBef>
                  <a:spcPct val="0"/>
                </a:spcBef>
                <a:spcAft>
                  <a:spcPct val="0"/>
                </a:spcAft>
                <a:defRPr/>
              </a:pPr>
              <a:r>
                <a:rPr lang="en-US" altLang="zh-CN" sz="1000" dirty="0">
                  <a:solidFill>
                    <a:srgbClr val="000000"/>
                  </a:solidFill>
                  <a:latin typeface="FrutigerNext LT Bold" pitchFamily="34" charset="0"/>
                  <a:ea typeface="MS PGothic" pitchFamily="34" charset="-128"/>
                </a:rPr>
                <a:t>HUAWEI TECHNOLOGIES CO., LTD.</a:t>
              </a:r>
            </a:p>
          </p:txBody>
        </p:sp>
        <p:pic>
          <p:nvPicPr>
            <p:cNvPr id="16" name="Picture 89" descr="Huawei logo"/>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83850" y="5608638"/>
              <a:ext cx="8334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8339" y="951310"/>
            <a:ext cx="2865661" cy="2212665"/>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Lst>
  <p:transition advClick="0" advTm="8000">
    <p:fade thruBlk="1"/>
  </p:transition>
  <p:txStyles>
    <p:titleStyle>
      <a:lvl1pPr algn="l" rtl="0" eaLnBrk="0" fontAlgn="base" hangingPunct="0">
        <a:spcBef>
          <a:spcPct val="0"/>
        </a:spcBef>
        <a:spcAft>
          <a:spcPct val="0"/>
        </a:spcAft>
        <a:defRPr sz="2400" b="1">
          <a:solidFill>
            <a:schemeClr val="tx1"/>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chemeClr val="tx1"/>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spcBef>
          <a:spcPct val="20000"/>
        </a:spcBef>
        <a:spcAft>
          <a:spcPct val="0"/>
        </a:spcAft>
        <a:buClr>
          <a:srgbClr val="990000"/>
        </a:buClr>
        <a:buChar char="•"/>
        <a:defRPr sz="1800" b="1">
          <a:solidFill>
            <a:schemeClr val="tx1"/>
          </a:solidFill>
          <a:latin typeface="+mn-lt"/>
          <a:ea typeface="+mn-ea"/>
          <a:cs typeface="+mn-cs"/>
        </a:defRPr>
      </a:lvl1pPr>
      <a:lvl2pPr marL="557064" indent="-214255" algn="l" rtl="0" eaLnBrk="0" fontAlgn="base" hangingPunct="0">
        <a:spcBef>
          <a:spcPct val="20000"/>
        </a:spcBef>
        <a:spcAft>
          <a:spcPct val="0"/>
        </a:spcAft>
        <a:buFont typeface="Arial" charset="0"/>
        <a:buChar char="›"/>
        <a:defRPr sz="1500">
          <a:solidFill>
            <a:schemeClr val="tx1"/>
          </a:solidFill>
          <a:latin typeface="+mn-lt"/>
          <a:ea typeface="+mn-ea"/>
          <a:cs typeface="+mn-cs"/>
        </a:defRPr>
      </a:lvl2pPr>
      <a:lvl3pPr marL="857021" indent="-171404"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199830" indent="-171404" algn="l" rtl="0" eaLnBrk="0" fontAlgn="base" hangingPunct="0">
        <a:spcBef>
          <a:spcPct val="20000"/>
        </a:spcBef>
        <a:spcAft>
          <a:spcPct val="0"/>
        </a:spcAft>
        <a:buChar char="–"/>
        <a:defRPr sz="1200">
          <a:solidFill>
            <a:schemeClr val="tx1"/>
          </a:solidFill>
          <a:latin typeface="+mn-lt"/>
          <a:ea typeface="+mn-ea"/>
          <a:cs typeface="+mn-cs"/>
        </a:defRPr>
      </a:lvl4pPr>
      <a:lvl5pPr marL="1542639" indent="-171404" algn="l" rtl="0" eaLnBrk="0" fontAlgn="base" hangingPunct="0">
        <a:spcBef>
          <a:spcPct val="20000"/>
        </a:spcBef>
        <a:spcAft>
          <a:spcPct val="0"/>
        </a:spcAft>
        <a:buFont typeface="Arial" charset="0"/>
        <a:buChar char="~"/>
        <a:defRPr sz="12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 name="Picture 2" descr="E:\01 日常工作\10 多媒体\PPT内部汇报用模板\PPT封面03副本.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9" name="Rectangle 86"/>
          <p:cNvSpPr>
            <a:spLocks noChangeArrowheads="1"/>
          </p:cNvSpPr>
          <p:nvPr/>
        </p:nvSpPr>
        <p:spPr bwMode="auto">
          <a:xfrm>
            <a:off x="7801326" y="4145757"/>
            <a:ext cx="716570" cy="748904"/>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62" tIns="34281" rIns="68562" bIns="34281" anchor="ctr"/>
          <a:lstStyle/>
          <a:p>
            <a:endParaRPr lang="zh-CN" altLang="en-US" dirty="0">
              <a:latin typeface="FrutigerNext LT Medium" pitchFamily="34" charset="0"/>
            </a:endParaRPr>
          </a:p>
        </p:txBody>
      </p:sp>
      <p:sp>
        <p:nvSpPr>
          <p:cNvPr id="11" name="Rectangle 8"/>
          <p:cNvSpPr>
            <a:spLocks noGrp="1" noChangeArrowheads="1"/>
          </p:cNvSpPr>
          <p:nvPr>
            <p:ph type="title"/>
          </p:nvPr>
        </p:nvSpPr>
        <p:spPr bwMode="auto">
          <a:xfrm>
            <a:off x="657055" y="1977630"/>
            <a:ext cx="5686135" cy="43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p>
            <a:pPr lvl="0"/>
            <a:r>
              <a:rPr lang="zh-CN" altLang="en-US"/>
              <a:t>单击此处编辑母版标题样式</a:t>
            </a:r>
            <a:endParaRPr lang="zh-CN" altLang="en-US" dirty="0"/>
          </a:p>
        </p:txBody>
      </p:sp>
      <p:pic>
        <p:nvPicPr>
          <p:cNvPr id="13" name="Picture 77" descr="Logo"/>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794141" y="4042179"/>
            <a:ext cx="768834" cy="76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63550" y="4547875"/>
            <a:ext cx="2541080" cy="261610"/>
          </a:xfrm>
          <a:prstGeom prst="rect">
            <a:avLst/>
          </a:prstGeom>
          <a:noFill/>
        </p:spPr>
        <p:txBody>
          <a:bodyPr wrap="none" rtlCol="0">
            <a:spAutoFit/>
          </a:bodyPr>
          <a:lstStyle/>
          <a:p>
            <a:r>
              <a:rPr lang="en-US" altLang="zh-CN" sz="1100" dirty="0">
                <a:solidFill>
                  <a:schemeClr val="bg1">
                    <a:lumMod val="65000"/>
                  </a:schemeClr>
                </a:solidFill>
                <a:latin typeface="FrutigerNext LT Medium"/>
              </a:rPr>
              <a:t>HUAWEI TECHNOLOGIES CO., LTD.</a:t>
            </a:r>
            <a:endParaRPr lang="zh-CN" altLang="en-US" sz="1100" dirty="0">
              <a:solidFill>
                <a:schemeClr val="bg1">
                  <a:lumMod val="65000"/>
                </a:schemeClr>
              </a:solidFill>
              <a:latin typeface="FrutigerNext LT Medium"/>
            </a:endParaRPr>
          </a:p>
        </p:txBody>
      </p:sp>
    </p:spTree>
    <p:extLst>
      <p:ext uri="{BB962C8B-B14F-4D97-AF65-F5344CB8AC3E}">
        <p14:creationId xmlns:p14="http://schemas.microsoft.com/office/powerpoint/2010/main" val="3849828998"/>
      </p:ext>
    </p:extLst>
  </p:cSld>
  <p:clrMap bg1="lt1" tx1="dk1" bg2="lt2" tx2="dk2" accent1="accent1" accent2="accent2" accent3="accent3" accent4="accent4" accent5="accent5" accent6="accent6" hlink="hlink" folHlink="folHlink"/>
  <p:sldLayoutIdLst>
    <p:sldLayoutId id="2147483656" r:id="rId1"/>
  </p:sldLayoutIdLst>
  <p:transition advClick="0" advTm="8000">
    <p:fade thruBlk="1"/>
  </p:transition>
  <p:txStyles>
    <p:titleStyle>
      <a:lvl1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bwMode="auto">
          <a:xfrm>
            <a:off x="4762" y="0"/>
            <a:ext cx="9139238" cy="51435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4" name="组合 3"/>
          <p:cNvGrpSpPr/>
          <p:nvPr/>
        </p:nvGrpSpPr>
        <p:grpSpPr>
          <a:xfrm>
            <a:off x="0" y="5087938"/>
            <a:ext cx="9144000" cy="55562"/>
            <a:chOff x="0" y="5087938"/>
            <a:chExt cx="9144000" cy="55562"/>
          </a:xfrm>
        </p:grpSpPr>
        <p:pic>
          <p:nvPicPr>
            <p:cNvPr id="5" name="Picture 2" descr="E:\01 日常工作\10 多媒体\PPT内部汇报用模板\红条.jpg"/>
            <p:cNvPicPr>
              <a:picLocks noChangeAspect="1" noChangeArrowheads="1"/>
            </p:cNvPicPr>
            <p:nvPr userDrawn="1"/>
          </p:nvPicPr>
          <p:blipFill>
            <a:blip r:embed="rId7" cstate="print"/>
            <a:srcRect r="5813"/>
            <a:stretch>
              <a:fillRect/>
            </a:stretch>
          </p:blipFill>
          <p:spPr bwMode="auto">
            <a:xfrm>
              <a:off x="0" y="5087938"/>
              <a:ext cx="8616950" cy="55562"/>
            </a:xfrm>
            <a:prstGeom prst="rect">
              <a:avLst/>
            </a:prstGeom>
            <a:noFill/>
          </p:spPr>
        </p:pic>
        <p:pic>
          <p:nvPicPr>
            <p:cNvPr id="6" name="Picture 2" descr="E:\01 日常工作\10 多媒体\PPT内部汇报用模板\红条.jpg"/>
            <p:cNvPicPr>
              <a:picLocks noChangeAspect="1" noChangeArrowheads="1"/>
            </p:cNvPicPr>
            <p:nvPr userDrawn="1"/>
          </p:nvPicPr>
          <p:blipFill>
            <a:blip r:embed="rId7" cstate="print"/>
            <a:srcRect r="5813"/>
            <a:stretch>
              <a:fillRect/>
            </a:stretch>
          </p:blipFill>
          <p:spPr bwMode="auto">
            <a:xfrm>
              <a:off x="527050" y="5087938"/>
              <a:ext cx="8616950" cy="55562"/>
            </a:xfrm>
            <a:prstGeom prst="rect">
              <a:avLst/>
            </a:prstGeom>
            <a:noFill/>
          </p:spPr>
        </p:pic>
      </p:grpSp>
      <p:pic>
        <p:nvPicPr>
          <p:cNvPr id="8" name="Picture 2" descr="C:\Users\z00124665\Desktop\HW LOGO(横版）.png"/>
          <p:cNvPicPr>
            <a:picLocks noChangeAspect="1" noChangeArrowheads="1"/>
          </p:cNvPicPr>
          <p:nvPr/>
        </p:nvPicPr>
        <p:blipFill>
          <a:blip r:embed="rId8" cstate="screen"/>
          <a:srcRect/>
          <a:stretch>
            <a:fillRect/>
          </a:stretch>
        </p:blipFill>
        <p:spPr bwMode="auto">
          <a:xfrm>
            <a:off x="7566408" y="4687937"/>
            <a:ext cx="1250151" cy="304524"/>
          </a:xfrm>
          <a:prstGeom prst="rect">
            <a:avLst/>
          </a:prstGeom>
          <a:noFill/>
        </p:spPr>
      </p:pic>
      <p:sp>
        <p:nvSpPr>
          <p:cNvPr id="9" name="TextBox 8"/>
          <p:cNvSpPr txBox="1"/>
          <p:nvPr/>
        </p:nvSpPr>
        <p:spPr>
          <a:xfrm>
            <a:off x="374650" y="4834172"/>
            <a:ext cx="2841736" cy="159114"/>
          </a:xfrm>
          <a:prstGeom prst="rect">
            <a:avLst/>
          </a:prstGeom>
          <a:noFill/>
        </p:spPr>
        <p:txBody>
          <a:bodyPr wrap="none" lIns="0" tIns="0" rIns="0" bIns="0" rtlCol="0" anchor="ctr" anchorCtr="0">
            <a:noAutofit/>
          </a:bodyPr>
          <a:lstStyle/>
          <a:p>
            <a:r>
              <a:rPr lang="en-US" altLang="zh-CN" sz="900" b="1" dirty="0">
                <a:solidFill>
                  <a:schemeClr val="bg1">
                    <a:lumMod val="65000"/>
                  </a:schemeClr>
                </a:solidFill>
                <a:latin typeface="FrutigerNext LT Medium"/>
              </a:rPr>
              <a:t>www.huawei.com</a:t>
            </a:r>
            <a:r>
              <a:rPr lang="en-US" altLang="zh-CN" sz="900" dirty="0">
                <a:solidFill>
                  <a:schemeClr val="bg1">
                    <a:lumMod val="65000"/>
                  </a:schemeClr>
                </a:solidFill>
                <a:latin typeface="FrutigerNext LT Medium"/>
              </a:rPr>
              <a:t>  ▪ Huawei Confidential  ▪ </a:t>
            </a:r>
            <a:fld id="{F350CB96-EF0E-44F1-90D2-2D2DCEB1810F}" type="slidenum">
              <a:rPr lang="de-DE" altLang="zh-CN" sz="1000" b="0" kern="1200" smtClean="0">
                <a:solidFill>
                  <a:schemeClr val="bg1">
                    <a:lumMod val="65000"/>
                  </a:schemeClr>
                </a:solidFill>
                <a:latin typeface="Calibri" pitchFamily="34" charset="0"/>
                <a:ea typeface="宋体" pitchFamily="2" charset="-122"/>
                <a:cs typeface="+mn-cs"/>
              </a:rPr>
              <a:pPr/>
              <a:t>‹#›</a:t>
            </a:fld>
            <a:endParaRPr lang="zh-CN" altLang="en-US" sz="900" dirty="0">
              <a:solidFill>
                <a:schemeClr val="bg1">
                  <a:lumMod val="65000"/>
                </a:schemeClr>
              </a:solidFill>
              <a:latin typeface="FrutigerNext LT Medium"/>
            </a:endParaRPr>
          </a:p>
        </p:txBody>
      </p:sp>
    </p:spTree>
    <p:extLst>
      <p:ext uri="{BB962C8B-B14F-4D97-AF65-F5344CB8AC3E}">
        <p14:creationId xmlns:p14="http://schemas.microsoft.com/office/powerpoint/2010/main" val="285109090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400" b="1">
          <a:solidFill>
            <a:schemeClr val="bg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bg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bg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bg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bg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 name="矩形 74"/>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组合 13"/>
          <p:cNvGrpSpPr/>
          <p:nvPr/>
        </p:nvGrpSpPr>
        <p:grpSpPr>
          <a:xfrm>
            <a:off x="0" y="5087938"/>
            <a:ext cx="9144000" cy="55562"/>
            <a:chOff x="0" y="5087938"/>
            <a:chExt cx="9144000" cy="55562"/>
          </a:xfrm>
        </p:grpSpPr>
        <p:pic>
          <p:nvPicPr>
            <p:cNvPr id="13" name="Picture 2" descr="E:\01 日常工作\10 多媒体\PPT内部汇报用模板\红条.jpg"/>
            <p:cNvPicPr>
              <a:picLocks noChangeAspect="1" noChangeArrowheads="1"/>
            </p:cNvPicPr>
            <p:nvPr userDrawn="1"/>
          </p:nvPicPr>
          <p:blipFill>
            <a:blip r:embed="rId4" cstate="print"/>
            <a:srcRect r="5813"/>
            <a:stretch>
              <a:fillRect/>
            </a:stretch>
          </p:blipFill>
          <p:spPr bwMode="auto">
            <a:xfrm>
              <a:off x="0" y="5087938"/>
              <a:ext cx="8616950" cy="55562"/>
            </a:xfrm>
            <a:prstGeom prst="rect">
              <a:avLst/>
            </a:prstGeom>
            <a:noFill/>
          </p:spPr>
        </p:pic>
        <p:pic>
          <p:nvPicPr>
            <p:cNvPr id="86" name="Picture 2" descr="E:\01 日常工作\10 多媒体\PPT内部汇报用模板\红条.jpg"/>
            <p:cNvPicPr>
              <a:picLocks noChangeAspect="1" noChangeArrowheads="1"/>
            </p:cNvPicPr>
            <p:nvPr userDrawn="1"/>
          </p:nvPicPr>
          <p:blipFill>
            <a:blip r:embed="rId4" cstate="print"/>
            <a:srcRect r="5813"/>
            <a:stretch>
              <a:fillRect/>
            </a:stretch>
          </p:blipFill>
          <p:spPr bwMode="auto">
            <a:xfrm>
              <a:off x="527050" y="5087938"/>
              <a:ext cx="8616950" cy="55562"/>
            </a:xfrm>
            <a:prstGeom prst="rect">
              <a:avLst/>
            </a:prstGeom>
            <a:noFill/>
          </p:spPr>
        </p:pic>
      </p:grpSp>
      <p:pic>
        <p:nvPicPr>
          <p:cNvPr id="9" name="Picture 2" descr="C:\Users\z00124665\Desktop\HW LOGO(横版）.png"/>
          <p:cNvPicPr>
            <a:picLocks noChangeAspect="1" noChangeArrowheads="1"/>
          </p:cNvPicPr>
          <p:nvPr/>
        </p:nvPicPr>
        <p:blipFill>
          <a:blip r:embed="rId5" cstate="screen"/>
          <a:srcRect/>
          <a:stretch>
            <a:fillRect/>
          </a:stretch>
        </p:blipFill>
        <p:spPr bwMode="auto">
          <a:xfrm>
            <a:off x="7566408" y="4687937"/>
            <a:ext cx="1250151" cy="304524"/>
          </a:xfrm>
          <a:prstGeom prst="rect">
            <a:avLst/>
          </a:prstGeom>
          <a:noFill/>
        </p:spPr>
      </p:pic>
      <p:sp>
        <p:nvSpPr>
          <p:cNvPr id="11" name="TextBox 10"/>
          <p:cNvSpPr txBox="1"/>
          <p:nvPr/>
        </p:nvSpPr>
        <p:spPr>
          <a:xfrm>
            <a:off x="374650" y="4834172"/>
            <a:ext cx="2841736" cy="159114"/>
          </a:xfrm>
          <a:prstGeom prst="rect">
            <a:avLst/>
          </a:prstGeom>
          <a:noFill/>
        </p:spPr>
        <p:txBody>
          <a:bodyPr wrap="none" lIns="0" tIns="0" rIns="0" bIns="0" rtlCol="0" anchor="ctr" anchorCtr="0">
            <a:noAutofit/>
          </a:bodyPr>
          <a:lstStyle/>
          <a:p>
            <a:r>
              <a:rPr lang="en-US" altLang="zh-CN" sz="900" b="1" dirty="0">
                <a:solidFill>
                  <a:schemeClr val="bg1">
                    <a:lumMod val="65000"/>
                  </a:schemeClr>
                </a:solidFill>
                <a:latin typeface="FrutigerNext LT Medium"/>
              </a:rPr>
              <a:t>www.huawei.com</a:t>
            </a:r>
            <a:r>
              <a:rPr lang="en-US" altLang="zh-CN" sz="900" dirty="0">
                <a:solidFill>
                  <a:schemeClr val="bg1">
                    <a:lumMod val="65000"/>
                  </a:schemeClr>
                </a:solidFill>
                <a:latin typeface="FrutigerNext LT Medium"/>
              </a:rPr>
              <a:t>  ▪ Huawei Confidential  ▪ </a:t>
            </a:r>
            <a:fld id="{F350CB96-EF0E-44F1-90D2-2D2DCEB1810F}" type="slidenum">
              <a:rPr lang="de-DE" altLang="zh-CN" sz="1000" b="0" kern="1200" smtClean="0">
                <a:solidFill>
                  <a:schemeClr val="bg1">
                    <a:lumMod val="65000"/>
                  </a:schemeClr>
                </a:solidFill>
                <a:latin typeface="Calibri" pitchFamily="34" charset="0"/>
                <a:ea typeface="宋体" pitchFamily="2" charset="-122"/>
                <a:cs typeface="+mn-cs"/>
              </a:rPr>
              <a:pPr/>
              <a:t>‹#›</a:t>
            </a:fld>
            <a:endParaRPr lang="zh-CN" altLang="en-US" sz="900" dirty="0">
              <a:solidFill>
                <a:schemeClr val="bg1">
                  <a:lumMod val="65000"/>
                </a:schemeClr>
              </a:solidFill>
              <a:latin typeface="FrutigerNext LT Medium"/>
            </a:endParaRPr>
          </a:p>
        </p:txBody>
      </p:sp>
    </p:spTree>
    <p:extLst>
      <p:ext uri="{BB962C8B-B14F-4D97-AF65-F5344CB8AC3E}">
        <p14:creationId xmlns:p14="http://schemas.microsoft.com/office/powerpoint/2010/main" val="2279673039"/>
      </p:ext>
    </p:extLst>
  </p:cSld>
  <p:clrMap bg1="lt1" tx1="dk1" bg2="lt2" tx2="dk2" accent1="accent1" accent2="accent2" accent3="accent3" accent4="accent4" accent5="accent5" accent6="accent6" hlink="hlink" folHlink="folHlink"/>
  <p:sldLayoutIdLst>
    <p:sldLayoutId id="2147483664" r:id="rId1"/>
    <p:sldLayoutId id="2147483665" r:id="rId2"/>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800" b="1">
          <a:solidFill>
            <a:srgbClr val="990000"/>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FrutigerNext LT Regular" pitchFamily="34" charset="0"/>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bwMode="auto">
          <a:xfrm>
            <a:off x="0" y="0"/>
            <a:ext cx="9144000" cy="5143500"/>
          </a:xfrm>
          <a:prstGeom prst="rect">
            <a:avLst/>
          </a:prstGeom>
          <a:solidFill>
            <a:schemeClr val="bg1">
              <a:lumMod val="95000"/>
            </a:scheme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 name="Picture 2" descr="E:\01 日常工作\03 品牌规范设计\企业业务视觉规范\投标标书规范\设计文档\大平台相关资料整理\Template A\源文件\HW LOGO副本.png"/>
          <p:cNvPicPr>
            <a:picLocks noChangeAspect="1" noChangeArrowheads="1"/>
          </p:cNvPicPr>
          <p:nvPr/>
        </p:nvPicPr>
        <p:blipFill>
          <a:blip r:embed="rId3" cstate="print"/>
          <a:srcRect/>
          <a:stretch>
            <a:fillRect/>
          </a:stretch>
        </p:blipFill>
        <p:spPr bwMode="auto">
          <a:xfrm>
            <a:off x="3784059" y="950801"/>
            <a:ext cx="1657350" cy="1600312"/>
          </a:xfrm>
          <a:prstGeom prst="rect">
            <a:avLst/>
          </a:prstGeom>
          <a:noFill/>
        </p:spPr>
      </p:pic>
      <p:sp>
        <p:nvSpPr>
          <p:cNvPr id="9" name="Rectangle 3"/>
          <p:cNvSpPr>
            <a:spLocks noChangeArrowheads="1"/>
          </p:cNvSpPr>
          <p:nvPr/>
        </p:nvSpPr>
        <p:spPr bwMode="auto">
          <a:xfrm>
            <a:off x="3462884" y="2862273"/>
            <a:ext cx="2299701" cy="395994"/>
          </a:xfrm>
          <a:prstGeom prst="rect">
            <a:avLst/>
          </a:prstGeom>
          <a:noFill/>
          <a:ln w="9525" algn="ctr">
            <a:noFill/>
            <a:miter lim="800000"/>
            <a:headEnd/>
            <a:tailEnd/>
          </a:ln>
        </p:spPr>
        <p:txBody>
          <a:bodyPr wrap="none" lIns="87360" tIns="43682" rIns="87360" bIns="43682">
            <a:spAutoFit/>
          </a:bodyPr>
          <a:lstStyle/>
          <a:p>
            <a:pPr algn="ctr" defTabSz="874713">
              <a:defRPr/>
            </a:pPr>
            <a:r>
              <a:rPr lang="en-US" altLang="zh-CN" sz="2000" b="0" dirty="0">
                <a:solidFill>
                  <a:srgbClr val="595959"/>
                </a:solidFill>
                <a:latin typeface="FrutigerNext LT Medium" pitchFamily="34" charset="0"/>
                <a:ea typeface="ＭＳ Ｐゴシック" pitchFamily="34" charset="-128"/>
              </a:rPr>
              <a:t>www.huawei.com</a:t>
            </a:r>
            <a:endParaRPr lang="zh-CN" altLang="en-US" sz="2000" b="0" dirty="0">
              <a:solidFill>
                <a:srgbClr val="595959"/>
              </a:solidFill>
              <a:latin typeface="FrutigerNext LT Medium" pitchFamily="34" charset="0"/>
              <a:ea typeface="ＭＳ Ｐゴシック" pitchFamily="34" charset="-128"/>
            </a:endParaRPr>
          </a:p>
        </p:txBody>
      </p:sp>
      <p:sp>
        <p:nvSpPr>
          <p:cNvPr id="7" name="TextBox 6"/>
          <p:cNvSpPr txBox="1"/>
          <p:nvPr/>
        </p:nvSpPr>
        <p:spPr>
          <a:xfrm>
            <a:off x="479291" y="4021750"/>
            <a:ext cx="8265110"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rPr>
              <a:t>Copyright © Huawei Technologies Co., Ltd. 2020. All rights reserved.</a:t>
            </a:r>
            <a:endParaRPr kumimoji="0" lang="zh-CN" altLang="zh-CN" sz="800" b="0"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rPr>
              <a:t>All logos and images displayed in this document are the sole property of their respective copyright holders. No endorsement, partnership, or affiliation is suggested or implied. </a:t>
            </a:r>
            <a:r>
              <a:rPr kumimoji="0" lang="en-GB" altLang="zh-CN" sz="800" b="0"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a:t>
            </a:r>
            <a:r>
              <a:rPr kumimoji="0" lang="en-US" altLang="zh-CN" sz="800" b="0"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rPr>
              <a:t> </a:t>
            </a:r>
            <a:endParaRPr kumimoji="0" lang="zh-CN" altLang="zh-CN" sz="800" b="0" i="0" u="none" strike="noStrike" kern="1200" cap="none" spc="0" normalizeH="0" baseline="0" noProof="0" dirty="0">
              <a:ln>
                <a:noFill/>
              </a:ln>
              <a:solidFill>
                <a:schemeClr val="bg1">
                  <a:lumMod val="65000"/>
                </a:schemeClr>
              </a:solidFill>
              <a:effectLst/>
              <a:uLnTx/>
              <a:uFillTx/>
              <a:latin typeface="+mn-lt"/>
              <a:ea typeface="宋体" charset="-122"/>
              <a:cs typeface="Calibri" pitchFamily="34" charset="0"/>
            </a:endParaRPr>
          </a:p>
        </p:txBody>
      </p:sp>
    </p:spTree>
    <p:extLst>
      <p:ext uri="{BB962C8B-B14F-4D97-AF65-F5344CB8AC3E}">
        <p14:creationId xmlns:p14="http://schemas.microsoft.com/office/powerpoint/2010/main" val="519786723"/>
      </p:ext>
    </p:extLst>
  </p:cSld>
  <p:clrMap bg1="lt1" tx1="dk1" bg2="lt2" tx2="dk2" accent1="accent1" accent2="accent2" accent3="accent3" accent4="accent4" accent5="accent5" accent6="accent6" hlink="hlink" folHlink="folHlink"/>
  <p:sldLayoutIdLst>
    <p:sldLayoutId id="2147483667" r:id="rId1"/>
  </p:sldLayoutIdLst>
  <p:transition>
    <p:fade/>
  </p:transition>
  <p:txStyles>
    <p:titleStyle>
      <a:lvl1pPr algn="ctr" defTabSz="801688" rtl="0" eaLnBrk="0" fontAlgn="base" hangingPunct="0">
        <a:spcBef>
          <a:spcPct val="0"/>
        </a:spcBef>
        <a:spcAft>
          <a:spcPct val="0"/>
        </a:spcAft>
        <a:defRPr sz="3800">
          <a:solidFill>
            <a:schemeClr val="tx2"/>
          </a:solidFill>
          <a:latin typeface="+mj-lt"/>
          <a:ea typeface="+mj-ea"/>
          <a:cs typeface="+mj-cs"/>
        </a:defRPr>
      </a:lvl1pPr>
      <a:lvl2pPr algn="ctr" defTabSz="801688" rtl="0" eaLnBrk="0" fontAlgn="base" hangingPunct="0">
        <a:spcBef>
          <a:spcPct val="0"/>
        </a:spcBef>
        <a:spcAft>
          <a:spcPct val="0"/>
        </a:spcAft>
        <a:defRPr sz="3800">
          <a:solidFill>
            <a:schemeClr val="tx2"/>
          </a:solidFill>
          <a:latin typeface="Arial" charset="0"/>
          <a:ea typeface="宋体" pitchFamily="2" charset="-122"/>
        </a:defRPr>
      </a:lvl2pPr>
      <a:lvl3pPr algn="ctr" defTabSz="801688" rtl="0" eaLnBrk="0" fontAlgn="base" hangingPunct="0">
        <a:spcBef>
          <a:spcPct val="0"/>
        </a:spcBef>
        <a:spcAft>
          <a:spcPct val="0"/>
        </a:spcAft>
        <a:defRPr sz="3800">
          <a:solidFill>
            <a:schemeClr val="tx2"/>
          </a:solidFill>
          <a:latin typeface="Arial" charset="0"/>
          <a:ea typeface="宋体" pitchFamily="2" charset="-122"/>
        </a:defRPr>
      </a:lvl3pPr>
      <a:lvl4pPr algn="ctr" defTabSz="801688" rtl="0" eaLnBrk="0" fontAlgn="base" hangingPunct="0">
        <a:spcBef>
          <a:spcPct val="0"/>
        </a:spcBef>
        <a:spcAft>
          <a:spcPct val="0"/>
        </a:spcAft>
        <a:defRPr sz="3800">
          <a:solidFill>
            <a:schemeClr val="tx2"/>
          </a:solidFill>
          <a:latin typeface="Arial" charset="0"/>
          <a:ea typeface="宋体" pitchFamily="2" charset="-122"/>
        </a:defRPr>
      </a:lvl4pPr>
      <a:lvl5pPr algn="ctr" defTabSz="801688" rtl="0" eaLnBrk="0" fontAlgn="base" hangingPunct="0">
        <a:spcBef>
          <a:spcPct val="0"/>
        </a:spcBef>
        <a:spcAft>
          <a:spcPct val="0"/>
        </a:spcAft>
        <a:defRPr sz="3800">
          <a:solidFill>
            <a:schemeClr val="tx2"/>
          </a:solidFill>
          <a:latin typeface="Arial" charset="0"/>
          <a:ea typeface="宋体" pitchFamily="2" charset="-122"/>
        </a:defRPr>
      </a:lvl5pPr>
      <a:lvl6pPr marL="457200" algn="ctr" defTabSz="801688" rtl="0" fontAlgn="base">
        <a:spcBef>
          <a:spcPct val="0"/>
        </a:spcBef>
        <a:spcAft>
          <a:spcPct val="0"/>
        </a:spcAft>
        <a:defRPr sz="3800">
          <a:solidFill>
            <a:schemeClr val="tx2"/>
          </a:solidFill>
          <a:latin typeface="Arial" charset="0"/>
          <a:ea typeface="宋体" pitchFamily="2" charset="-122"/>
        </a:defRPr>
      </a:lvl6pPr>
      <a:lvl7pPr marL="914400" algn="ctr" defTabSz="801688" rtl="0" fontAlgn="base">
        <a:spcBef>
          <a:spcPct val="0"/>
        </a:spcBef>
        <a:spcAft>
          <a:spcPct val="0"/>
        </a:spcAft>
        <a:defRPr sz="3800">
          <a:solidFill>
            <a:schemeClr val="tx2"/>
          </a:solidFill>
          <a:latin typeface="Arial" charset="0"/>
          <a:ea typeface="宋体" pitchFamily="2" charset="-122"/>
        </a:defRPr>
      </a:lvl7pPr>
      <a:lvl8pPr marL="1371600" algn="ctr" defTabSz="801688" rtl="0" fontAlgn="base">
        <a:spcBef>
          <a:spcPct val="0"/>
        </a:spcBef>
        <a:spcAft>
          <a:spcPct val="0"/>
        </a:spcAft>
        <a:defRPr sz="3800">
          <a:solidFill>
            <a:schemeClr val="tx2"/>
          </a:solidFill>
          <a:latin typeface="Arial" charset="0"/>
          <a:ea typeface="宋体" pitchFamily="2" charset="-122"/>
        </a:defRPr>
      </a:lvl8pPr>
      <a:lvl9pPr marL="1828800" algn="ctr" defTabSz="801688" rtl="0" fontAlgn="base">
        <a:spcBef>
          <a:spcPct val="0"/>
        </a:spcBef>
        <a:spcAft>
          <a:spcPct val="0"/>
        </a:spcAft>
        <a:defRPr sz="3800">
          <a:solidFill>
            <a:schemeClr val="tx2"/>
          </a:solidFill>
          <a:latin typeface="Arial" charset="0"/>
          <a:ea typeface="宋体" pitchFamily="2" charset="-122"/>
        </a:defRPr>
      </a:lvl9pPr>
    </p:titleStyle>
    <p:bodyStyle>
      <a:lvl1pPr marL="300038" indent="-300038" algn="l" defTabSz="801688" rtl="0" eaLnBrk="0" fontAlgn="base" hangingPunct="0">
        <a:spcBef>
          <a:spcPct val="20000"/>
        </a:spcBef>
        <a:spcAft>
          <a:spcPct val="0"/>
        </a:spcAft>
        <a:buChar char="•"/>
        <a:defRPr sz="28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1763" indent="-200025" algn="l" defTabSz="801688" rtl="0" eaLnBrk="0" fontAlgn="base" hangingPunct="0">
        <a:spcBef>
          <a:spcPct val="20000"/>
        </a:spcBef>
        <a:spcAft>
          <a:spcPct val="0"/>
        </a:spcAft>
        <a:buChar char="–"/>
        <a:defRPr sz="1700">
          <a:solidFill>
            <a:schemeClr val="tx1"/>
          </a:solidFill>
          <a:latin typeface="+mn-lt"/>
          <a:ea typeface="+mn-ea"/>
        </a:defRPr>
      </a:lvl4pPr>
      <a:lvl5pPr marL="1803400" indent="-201613" algn="l" defTabSz="801688" rtl="0" eaLnBrk="0" fontAlgn="base" hangingPunct="0">
        <a:spcBef>
          <a:spcPct val="20000"/>
        </a:spcBef>
        <a:spcAft>
          <a:spcPct val="0"/>
        </a:spcAft>
        <a:buChar char="»"/>
        <a:defRPr sz="1700">
          <a:solidFill>
            <a:schemeClr val="tx1"/>
          </a:solidFill>
          <a:latin typeface="+mn-lt"/>
          <a:ea typeface="+mn-ea"/>
        </a:defRPr>
      </a:lvl5pPr>
      <a:lvl6pPr marL="2260600" indent="-201613" algn="l" defTabSz="801688" rtl="0" fontAlgn="base">
        <a:spcBef>
          <a:spcPct val="20000"/>
        </a:spcBef>
        <a:spcAft>
          <a:spcPct val="0"/>
        </a:spcAft>
        <a:buChar char="»"/>
        <a:defRPr sz="1700">
          <a:solidFill>
            <a:schemeClr val="tx1"/>
          </a:solidFill>
          <a:latin typeface="+mn-lt"/>
          <a:ea typeface="+mn-ea"/>
        </a:defRPr>
      </a:lvl6pPr>
      <a:lvl7pPr marL="2717800" indent="-201613" algn="l" defTabSz="801688" rtl="0" fontAlgn="base">
        <a:spcBef>
          <a:spcPct val="20000"/>
        </a:spcBef>
        <a:spcAft>
          <a:spcPct val="0"/>
        </a:spcAft>
        <a:buChar char="»"/>
        <a:defRPr sz="1700">
          <a:solidFill>
            <a:schemeClr val="tx1"/>
          </a:solidFill>
          <a:latin typeface="+mn-lt"/>
          <a:ea typeface="+mn-ea"/>
        </a:defRPr>
      </a:lvl7pPr>
      <a:lvl8pPr marL="3175000" indent="-201613" algn="l" defTabSz="801688" rtl="0" fontAlgn="base">
        <a:spcBef>
          <a:spcPct val="20000"/>
        </a:spcBef>
        <a:spcAft>
          <a:spcPct val="0"/>
        </a:spcAft>
        <a:buChar char="»"/>
        <a:defRPr sz="1700">
          <a:solidFill>
            <a:schemeClr val="tx1"/>
          </a:solidFill>
          <a:latin typeface="+mn-lt"/>
          <a:ea typeface="+mn-ea"/>
        </a:defRPr>
      </a:lvl8pPr>
      <a:lvl9pPr marL="3632200"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1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hyperlink" Target="https://www.pyimagesearch.com/2019/01/07/auto-keras-and-automl-a-getting-started-guide/" TargetMode="External"/><Relationship Id="rId3" Type="http://schemas.openxmlformats.org/officeDocument/2006/relationships/image" Target="../media/image14.tiff"/><Relationship Id="rId7" Type="http://schemas.openxmlformats.org/officeDocument/2006/relationships/hyperlink" Target="https://github.com/keras-team/autokeras" TargetMode="External"/><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hyperlink" Target="https://autokeras.com/" TargetMode="External"/><Relationship Id="rId5" Type="http://schemas.openxmlformats.org/officeDocument/2006/relationships/hyperlink" Target="https://arxiv.org/abs/1806.10282" TargetMode="External"/><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hyperlink" Target="http://krasserm.github.io/2019/02/23/bayesian-linear-regression/" TargetMode="External"/><Relationship Id="rId7" Type="http://schemas.openxmlformats.org/officeDocument/2006/relationships/image" Target="../media/image20.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em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hyperlink" Target="http://krasserm.github.io/2019/02/23/bayesian-linear-regression/" TargetMode="External"/><Relationship Id="rId7" Type="http://schemas.openxmlformats.org/officeDocument/2006/relationships/image" Target="../media/image20.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6.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hyperlink" Target="http://krasserm.github.io/2019/02/23/bayesian-linear-regres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arxiv.org/abs/1806.10282" TargetMode="External"/><Relationship Id="rId1" Type="http://schemas.openxmlformats.org/officeDocument/2006/relationships/slideLayout" Target="../slideLayouts/slideLayout2.xml"/><Relationship Id="rId5" Type="http://schemas.openxmlformats.org/officeDocument/2006/relationships/image" Target="../media/image38.tiff"/><Relationship Id="rId4" Type="http://schemas.openxmlformats.org/officeDocument/2006/relationships/image" Target="../media/image3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DEA802-9C35-5D43-8983-DF5083686ABF}"/>
              </a:ext>
            </a:extLst>
          </p:cNvPr>
          <p:cNvSpPr>
            <a:spLocks noGrp="1"/>
          </p:cNvSpPr>
          <p:nvPr>
            <p:ph type="title"/>
          </p:nvPr>
        </p:nvSpPr>
        <p:spPr>
          <a:xfrm>
            <a:off x="275203" y="1395296"/>
            <a:ext cx="8458092" cy="992561"/>
          </a:xfrm>
        </p:spPr>
        <p:txBody>
          <a:bodyPr/>
          <a:lstStyle/>
          <a:p>
            <a:pPr marL="2405063" indent="-2405063"/>
            <a:r>
              <a:rPr lang="ru-RU" sz="3000" u="sng" dirty="0"/>
              <a:t>Направление</a:t>
            </a:r>
            <a:r>
              <a:rPr lang="en-US" sz="3000" u="sng" dirty="0"/>
              <a:t>:</a:t>
            </a:r>
            <a:r>
              <a:rPr lang="en-US" sz="3000" dirty="0"/>
              <a:t> </a:t>
            </a:r>
            <a:r>
              <a:rPr lang="ru-RU" sz="3000" dirty="0"/>
              <a:t>Нелинейная цифровая обработка сигналов</a:t>
            </a:r>
            <a:r>
              <a:rPr lang="en-US" sz="3000" dirty="0"/>
              <a:t>.</a:t>
            </a:r>
            <a:endParaRPr lang="ru-RU" sz="3000" dirty="0"/>
          </a:p>
        </p:txBody>
      </p:sp>
      <p:sp>
        <p:nvSpPr>
          <p:cNvPr id="3" name="Заголовок 1">
            <a:extLst>
              <a:ext uri="{FF2B5EF4-FFF2-40B4-BE49-F238E27FC236}">
                <a16:creationId xmlns:a16="http://schemas.microsoft.com/office/drawing/2014/main" id="{F1D6123D-5AF3-784E-8491-32DAF93D6E95}"/>
              </a:ext>
            </a:extLst>
          </p:cNvPr>
          <p:cNvSpPr txBox="1">
            <a:spLocks/>
          </p:cNvSpPr>
          <p:nvPr/>
        </p:nvSpPr>
        <p:spPr bwMode="auto">
          <a:xfrm>
            <a:off x="275203" y="2542188"/>
            <a:ext cx="8458092" cy="86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lvl1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ru-RU" sz="2600" b="1" i="0" u="sng" strike="noStrike" kern="1200" cap="none" spc="0" normalizeH="0" baseline="0" noProof="0" dirty="0">
                <a:ln>
                  <a:noFill/>
                </a:ln>
                <a:solidFill>
                  <a:srgbClr val="FFFFFF"/>
                </a:solidFill>
                <a:effectLst/>
                <a:uLnTx/>
                <a:uFillTx/>
                <a:ea typeface="黑体" pitchFamily="49" charset="-122"/>
              </a:rPr>
              <a:t>Тема</a:t>
            </a:r>
            <a:r>
              <a:rPr kumimoji="0" lang="en-US" sz="2600" b="1" i="0" u="sng" strike="noStrike" kern="1200" cap="none" spc="0" normalizeH="0" baseline="0" noProof="0" dirty="0">
                <a:ln>
                  <a:noFill/>
                </a:ln>
                <a:solidFill>
                  <a:srgbClr val="FFFFFF"/>
                </a:solidFill>
                <a:effectLst/>
                <a:uLnTx/>
                <a:uFillTx/>
                <a:latin typeface="FrutigerNext LT Medium" pitchFamily="34" charset="0"/>
                <a:ea typeface="黑体" pitchFamily="49" charset="-122"/>
              </a:rPr>
              <a:t>:</a:t>
            </a:r>
            <a:r>
              <a:rPr kumimoji="0" lang="en-US" sz="2600" b="1"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 </a:t>
            </a:r>
            <a:r>
              <a:rPr kumimoji="0" lang="ru-RU" sz="2600" b="1" i="0" u="none" strike="noStrike" kern="1200" cap="none" spc="0" normalizeH="0" baseline="0" noProof="0" dirty="0">
                <a:ln>
                  <a:noFill/>
                </a:ln>
                <a:solidFill>
                  <a:srgbClr val="FFFFFF"/>
                </a:solidFill>
                <a:effectLst/>
                <a:uLnTx/>
                <a:uFillTx/>
                <a:ea typeface="黑体" pitchFamily="49" charset="-122"/>
              </a:rPr>
              <a:t>Поиск </a:t>
            </a:r>
            <a:r>
              <a:rPr kumimoji="0" lang="ru-RU" sz="2600" b="1" i="0" u="none" strike="noStrike" kern="1200" cap="none" spc="0" normalizeH="0" baseline="0" noProof="0" dirty="0" err="1">
                <a:ln>
                  <a:noFill/>
                </a:ln>
                <a:solidFill>
                  <a:srgbClr val="FFFFFF"/>
                </a:solidFill>
                <a:effectLst/>
                <a:uLnTx/>
                <a:uFillTx/>
                <a:ea typeface="黑体" pitchFamily="49" charset="-122"/>
              </a:rPr>
              <a:t>нейросетевых</a:t>
            </a:r>
            <a:r>
              <a:rPr kumimoji="0" lang="ru-RU" sz="2600" b="1" i="0" u="none" strike="noStrike" kern="1200" cap="none" spc="0" normalizeH="0" baseline="0" noProof="0" dirty="0">
                <a:ln>
                  <a:noFill/>
                </a:ln>
                <a:solidFill>
                  <a:srgbClr val="FFFFFF"/>
                </a:solidFill>
                <a:effectLst/>
                <a:uLnTx/>
                <a:uFillTx/>
                <a:ea typeface="黑体" pitchFamily="49" charset="-122"/>
              </a:rPr>
              <a:t> архитектур</a:t>
            </a:r>
            <a:r>
              <a:rPr kumimoji="0" lang="en-US" sz="2600" b="1"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 </a:t>
            </a:r>
            <a:r>
              <a:rPr lang="ru-RU" sz="2600" dirty="0">
                <a:solidFill>
                  <a:srgbClr val="FFFFFF"/>
                </a:solidFill>
              </a:rPr>
              <a:t>Часть 2.</a:t>
            </a:r>
            <a:r>
              <a:rPr kumimoji="0" lang="ru-RU" sz="2600" b="1"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 </a:t>
            </a:r>
            <a:r>
              <a:rPr kumimoji="0" lang="en-US" sz="2600" b="1" i="0" u="none" strike="noStrike" kern="1200" cap="none" spc="0" normalizeH="0" baseline="0" noProof="0" dirty="0" err="1">
                <a:ln>
                  <a:noFill/>
                </a:ln>
                <a:solidFill>
                  <a:srgbClr val="FFFFFF"/>
                </a:solidFill>
                <a:effectLst/>
                <a:uLnTx/>
                <a:uFillTx/>
                <a:latin typeface="FrutigerNext LT Medium" pitchFamily="34" charset="0"/>
                <a:ea typeface="黑体" pitchFamily="49" charset="-122"/>
              </a:rPr>
              <a:t>AutoKeras</a:t>
            </a:r>
            <a:r>
              <a:rPr lang="ru-RU" sz="2600" dirty="0">
                <a:solidFill>
                  <a:srgbClr val="FFFFFF"/>
                </a:solidFill>
              </a:rPr>
              <a:t>.</a:t>
            </a:r>
            <a:endParaRPr kumimoji="0" lang="en-US" sz="2600" b="1" i="0" u="none" strike="noStrike" kern="1200" cap="none" spc="0" normalizeH="0" baseline="0" noProof="0" dirty="0">
              <a:ln>
                <a:noFill/>
              </a:ln>
              <a:solidFill>
                <a:srgbClr val="FFFFFF"/>
              </a:solidFill>
              <a:effectLst/>
              <a:uLnTx/>
              <a:uFillTx/>
              <a:latin typeface="FrutigerNext LT Medium" pitchFamily="34" charset="0"/>
              <a:ea typeface="黑体" pitchFamily="49" charset="-122"/>
            </a:endParaRPr>
          </a:p>
          <a:p>
            <a:pPr lvl="0" indent="890588" algn="just" defTabSz="914400"/>
            <a:r>
              <a:rPr kumimoji="0" lang="en" sz="2600" b="0"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Neural architecture search (</a:t>
            </a:r>
            <a:r>
              <a:rPr kumimoji="0" lang="en" sz="2600" b="1"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NAS</a:t>
            </a:r>
            <a:r>
              <a:rPr kumimoji="0" lang="en" sz="2600" b="0"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a:t>
            </a:r>
            <a:r>
              <a:rPr kumimoji="0" lang="ru-RU" sz="2600" b="0"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 </a:t>
            </a:r>
            <a:r>
              <a:rPr kumimoji="0" lang="en-US" sz="2600" b="0" i="0" u="none" strike="noStrike" kern="1200" cap="none" spc="0" normalizeH="0" baseline="0" noProof="0" dirty="0">
                <a:ln>
                  <a:noFill/>
                </a:ln>
                <a:solidFill>
                  <a:srgbClr val="FFFFFF"/>
                </a:solidFill>
                <a:effectLst/>
                <a:uLnTx/>
                <a:uFillTx/>
                <a:latin typeface="FrutigerNext LT Medium" pitchFamily="34" charset="0"/>
                <a:ea typeface="黑体" pitchFamily="49" charset="-122"/>
              </a:rPr>
              <a:t>    Part 2</a:t>
            </a:r>
            <a:r>
              <a:rPr lang="en-US" sz="2600" b="0" dirty="0">
                <a:solidFill>
                  <a:srgbClr val="FFFFFF"/>
                </a:solidFill>
              </a:rPr>
              <a:t>.   </a:t>
            </a:r>
            <a:r>
              <a:rPr lang="en-US" sz="2600" b="0" dirty="0" err="1">
                <a:solidFill>
                  <a:srgbClr val="FFFFFF"/>
                </a:solidFill>
              </a:rPr>
              <a:t>AutoKeras</a:t>
            </a:r>
            <a:r>
              <a:rPr lang="ru-RU" sz="2600" b="0" dirty="0">
                <a:solidFill>
                  <a:srgbClr val="FFFFFF"/>
                </a:solidFill>
              </a:rPr>
              <a:t>.</a:t>
            </a:r>
            <a:endParaRPr kumimoji="0" lang="en" sz="2600" b="0" i="0" u="none" strike="noStrike" kern="1200" cap="none" spc="0" normalizeH="0" baseline="0" noProof="0" dirty="0">
              <a:ln>
                <a:noFill/>
              </a:ln>
              <a:solidFill>
                <a:srgbClr val="FFFFFF"/>
              </a:solidFill>
              <a:effectLst/>
              <a:uLnTx/>
              <a:uFillTx/>
              <a:latin typeface="FrutigerNext LT Medium" pitchFamily="34" charset="0"/>
              <a:ea typeface="黑体" pitchFamily="49" charset="-122"/>
            </a:endParaRPr>
          </a:p>
        </p:txBody>
      </p:sp>
      <p:pic>
        <p:nvPicPr>
          <p:cNvPr id="5" name="Рисунок 4">
            <a:extLst>
              <a:ext uri="{FF2B5EF4-FFF2-40B4-BE49-F238E27FC236}">
                <a16:creationId xmlns:a16="http://schemas.microsoft.com/office/drawing/2014/main" id="{F0310DB8-5CF9-D84A-BA4C-024F024F7A06}"/>
              </a:ext>
            </a:extLst>
          </p:cNvPr>
          <p:cNvPicPr>
            <a:picLocks noChangeAspect="1"/>
          </p:cNvPicPr>
          <p:nvPr/>
        </p:nvPicPr>
        <p:blipFill>
          <a:blip r:embed="rId2"/>
          <a:stretch>
            <a:fillRect/>
          </a:stretch>
        </p:blipFill>
        <p:spPr>
          <a:xfrm>
            <a:off x="5727423" y="3991610"/>
            <a:ext cx="1905828" cy="1033382"/>
          </a:xfrm>
          <a:prstGeom prst="rect">
            <a:avLst/>
          </a:prstGeom>
        </p:spPr>
      </p:pic>
      <p:sp>
        <p:nvSpPr>
          <p:cNvPr id="6" name="Заголовок 1">
            <a:extLst>
              <a:ext uri="{FF2B5EF4-FFF2-40B4-BE49-F238E27FC236}">
                <a16:creationId xmlns:a16="http://schemas.microsoft.com/office/drawing/2014/main" id="{2B3CE342-F58B-C84E-AD49-CD4C92B1D319}"/>
              </a:ext>
            </a:extLst>
          </p:cNvPr>
          <p:cNvSpPr txBox="1">
            <a:spLocks/>
          </p:cNvSpPr>
          <p:nvPr/>
        </p:nvSpPr>
        <p:spPr bwMode="auto">
          <a:xfrm>
            <a:off x="275203" y="3682329"/>
            <a:ext cx="8458092" cy="64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lvl1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ru-RU" sz="1870" b="0" i="0" u="none" strike="noStrike" kern="1200" cap="none" spc="0" normalizeH="0" baseline="0" noProof="0" dirty="0">
                <a:ln>
                  <a:noFill/>
                </a:ln>
                <a:solidFill>
                  <a:srgbClr val="800000"/>
                </a:solidFill>
                <a:effectLst/>
                <a:uLnTx/>
                <a:uFillTx/>
                <a:ea typeface="黑体" pitchFamily="49" charset="-122"/>
              </a:rPr>
              <a:t>Авторы</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 </a:t>
            </a:r>
            <a:r>
              <a:rPr kumimoji="0" lang="ru-RU" sz="1870" b="0" i="0" u="none" strike="noStrike" kern="1200" cap="none" spc="0" normalizeH="0" baseline="0" noProof="0" dirty="0">
                <a:ln>
                  <a:noFill/>
                </a:ln>
                <a:solidFill>
                  <a:srgbClr val="800000"/>
                </a:solidFill>
                <a:effectLst/>
                <a:uLnTx/>
                <a:uFillTx/>
                <a:ea typeface="黑体" pitchFamily="49" charset="-122"/>
              </a:rPr>
              <a:t>к</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a:t>
            </a:r>
            <a:r>
              <a:rPr kumimoji="0" lang="ru-RU" sz="1870" b="0" i="0" u="none" strike="noStrike" kern="1200" cap="none" spc="0" normalizeH="0" baseline="0" noProof="0" dirty="0">
                <a:ln>
                  <a:noFill/>
                </a:ln>
                <a:solidFill>
                  <a:srgbClr val="800000"/>
                </a:solidFill>
                <a:effectLst/>
                <a:uLnTx/>
                <a:uFillTx/>
                <a:ea typeface="黑体" pitchFamily="49" charset="-122"/>
              </a:rPr>
              <a:t>т</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a:t>
            </a:r>
            <a:r>
              <a:rPr kumimoji="0" lang="ru-RU" sz="1870" b="0" i="0" u="none" strike="noStrike" kern="1200" cap="none" spc="0" normalizeH="0" baseline="0" noProof="0" dirty="0">
                <a:ln>
                  <a:noFill/>
                </a:ln>
                <a:solidFill>
                  <a:srgbClr val="800000"/>
                </a:solidFill>
                <a:effectLst/>
                <a:uLnTx/>
                <a:uFillTx/>
                <a:ea typeface="黑体" pitchFamily="49" charset="-122"/>
              </a:rPr>
              <a:t>н., старший инженер </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Huawei </a:t>
            </a:r>
            <a:r>
              <a:rPr kumimoji="0" lang="ru-RU" sz="1870" b="0" i="0" u="none" strike="noStrike" kern="1200" cap="none" spc="0" normalizeH="0" baseline="0" noProof="0" dirty="0">
                <a:ln>
                  <a:noFill/>
                </a:ln>
                <a:solidFill>
                  <a:srgbClr val="800000"/>
                </a:solidFill>
                <a:effectLst/>
                <a:uLnTx/>
                <a:uFillTx/>
                <a:ea typeface="黑体" pitchFamily="49" charset="-122"/>
              </a:rPr>
              <a:t>Антонов Лев</a:t>
            </a:r>
          </a:p>
          <a:p>
            <a:pPr marL="0" marR="0" lvl="0" indent="1470025" algn="just" defTabSz="914400" rtl="0" eaLnBrk="1" fontAlgn="base" latinLnBrk="0" hangingPunct="1">
              <a:lnSpc>
                <a:spcPct val="100000"/>
              </a:lnSpc>
              <a:spcBef>
                <a:spcPct val="0"/>
              </a:spcBef>
              <a:spcAft>
                <a:spcPct val="0"/>
              </a:spcAft>
              <a:buClrTx/>
              <a:buSzTx/>
              <a:buFontTx/>
              <a:buNone/>
              <a:tabLst/>
              <a:defRPr/>
            </a:pPr>
            <a:r>
              <a:rPr kumimoji="0" lang="ru-RU" sz="1870" b="0" i="0" u="none" strike="noStrike" kern="1200" cap="none" spc="0" normalizeH="0" baseline="0" noProof="0" dirty="0">
                <a:ln>
                  <a:noFill/>
                </a:ln>
                <a:solidFill>
                  <a:srgbClr val="800000"/>
                </a:solidFill>
                <a:effectLst/>
                <a:uLnTx/>
                <a:uFillTx/>
                <a:ea typeface="黑体" pitchFamily="49" charset="-122"/>
              </a:rPr>
              <a:t>старший инженер </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Huawei </a:t>
            </a:r>
            <a:r>
              <a:rPr kumimoji="0" lang="ru-RU" sz="1870" b="0" i="0" u="none" strike="noStrike" kern="1200" cap="none" spc="0" normalizeH="0" baseline="0" noProof="0" dirty="0">
                <a:ln>
                  <a:noFill/>
                </a:ln>
                <a:solidFill>
                  <a:srgbClr val="800000"/>
                </a:solidFill>
                <a:effectLst/>
                <a:uLnTx/>
                <a:uFillTx/>
                <a:ea typeface="黑体" pitchFamily="49" charset="-122"/>
              </a:rPr>
              <a:t>Власов Роман</a:t>
            </a:r>
            <a:r>
              <a:rPr kumimoji="0" lang="en-US"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rPr>
              <a:t>.</a:t>
            </a:r>
            <a:endParaRPr kumimoji="0" lang="en" sz="1870" b="0" i="0" u="none" strike="noStrike" kern="1200" cap="none" spc="0" normalizeH="0" baseline="0" noProof="0" dirty="0">
              <a:ln>
                <a:noFill/>
              </a:ln>
              <a:solidFill>
                <a:srgbClr val="800000"/>
              </a:solidFill>
              <a:effectLst/>
              <a:uLnTx/>
              <a:uFillTx/>
              <a:latin typeface="FrutigerNext LT Medium" pitchFamily="34" charset="0"/>
              <a:ea typeface="黑体" pitchFamily="49" charset="-122"/>
            </a:endParaRPr>
          </a:p>
        </p:txBody>
      </p:sp>
      <p:sp>
        <p:nvSpPr>
          <p:cNvPr id="7" name="Заголовок 1">
            <a:extLst>
              <a:ext uri="{FF2B5EF4-FFF2-40B4-BE49-F238E27FC236}">
                <a16:creationId xmlns:a16="http://schemas.microsoft.com/office/drawing/2014/main" id="{F9A7E974-A375-0940-B2C3-902A63BD2EBF}"/>
              </a:ext>
            </a:extLst>
          </p:cNvPr>
          <p:cNvSpPr txBox="1">
            <a:spLocks/>
          </p:cNvSpPr>
          <p:nvPr/>
        </p:nvSpPr>
        <p:spPr bwMode="auto">
          <a:xfrm>
            <a:off x="275203" y="443510"/>
            <a:ext cx="1465915" cy="25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81" rIns="68562" bIns="34281" numCol="1" anchor="t" anchorCtr="0" compatLnSpc="1">
            <a:prstTxWarp prst="textNoShape">
              <a:avLst/>
            </a:prstTxWarp>
            <a:spAutoFit/>
          </a:bodyPr>
          <a:lstStyle>
            <a:lvl1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mj-cs"/>
              </a:defRPr>
            </a:lvl1pPr>
            <a:lvl2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2pPr>
            <a:lvl3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3pPr>
            <a:lvl4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4pPr>
            <a:lvl5pPr algn="l" rtl="0" eaLnBrk="1" fontAlgn="base" hangingPunct="1">
              <a:spcBef>
                <a:spcPct val="0"/>
              </a:spcBef>
              <a:spcAft>
                <a:spcPct val="0"/>
              </a:spcAft>
              <a:defRPr sz="3200" b="1">
                <a:solidFill>
                  <a:schemeClr val="bg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ru-RU" sz="1200" b="0" i="0" u="none" strike="noStrike" kern="1200" cap="none" spc="0" normalizeH="0" baseline="0" noProof="0" dirty="0">
                <a:ln>
                  <a:noFill/>
                </a:ln>
                <a:solidFill>
                  <a:srgbClr val="000000"/>
                </a:solidFill>
                <a:effectLst/>
                <a:uLnTx/>
                <a:uFillTx/>
                <a:ea typeface="黑体" pitchFamily="49" charset="-122"/>
              </a:rPr>
              <a:t>17/08/2020</a:t>
            </a:r>
            <a:endParaRPr kumimoji="0" lang="en" sz="1200" b="0" i="0" u="none" strike="noStrike" kern="1200" cap="none" spc="0" normalizeH="0" baseline="0" noProof="0" dirty="0">
              <a:ln>
                <a:noFill/>
              </a:ln>
              <a:solidFill>
                <a:srgbClr val="000000"/>
              </a:solidFill>
              <a:effectLst/>
              <a:uLnTx/>
              <a:uFillTx/>
              <a:latin typeface="FrutigerNext LT Medium" pitchFamily="34" charset="0"/>
              <a:ea typeface="黑体" pitchFamily="49" charset="-122"/>
            </a:endParaRPr>
          </a:p>
        </p:txBody>
      </p:sp>
      <p:sp>
        <p:nvSpPr>
          <p:cNvPr id="8" name="Прямоугольник 7">
            <a:extLst>
              <a:ext uri="{FF2B5EF4-FFF2-40B4-BE49-F238E27FC236}">
                <a16:creationId xmlns:a16="http://schemas.microsoft.com/office/drawing/2014/main" id="{02C44B9F-3C2B-884C-ADF3-9B76FF180189}"/>
              </a:ext>
            </a:extLst>
          </p:cNvPr>
          <p:cNvSpPr/>
          <p:nvPr/>
        </p:nvSpPr>
        <p:spPr>
          <a:xfrm>
            <a:off x="5867996" y="4774168"/>
            <a:ext cx="3057247" cy="369332"/>
          </a:xfrm>
          <a:prstGeom prst="rect">
            <a:avLst/>
          </a:prstGeom>
        </p:spPr>
        <p:txBody>
          <a:bodyPr wrap="none">
            <a:spAutoFit/>
          </a:bodyPr>
          <a:lstStyle/>
          <a:p>
            <a:pPr marL="0" marR="0" lvl="0" indent="0" algn="l" defTabSz="457071"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dirty="0">
                <a:ln>
                  <a:noFill/>
                </a:ln>
                <a:solidFill>
                  <a:srgbClr val="7272D1"/>
                </a:solidFill>
                <a:effectLst/>
                <a:uLnTx/>
                <a:uFillTx/>
                <a:latin typeface="Arial" panose="020B0604020202020204" pitchFamily="34" charset="0"/>
              </a:rPr>
              <a:t>Moscow Research Centre </a:t>
            </a:r>
            <a:endParaRPr kumimoji="0" lang="en" sz="1800" b="0" i="0" u="none" strike="noStrike" kern="1200" cap="none" spc="0" normalizeH="0" baseline="0" noProof="0" dirty="0">
              <a:ln>
                <a:noFill/>
              </a:ln>
              <a:solidFill>
                <a:srgbClr val="000000"/>
              </a:solidFill>
              <a:effectLst/>
              <a:uLnTx/>
              <a:uFillTx/>
              <a:latin typeface="FrutigerNext LT Medium"/>
            </a:endParaRPr>
          </a:p>
        </p:txBody>
      </p:sp>
    </p:spTree>
    <p:extLst>
      <p:ext uri="{BB962C8B-B14F-4D97-AF65-F5344CB8AC3E}">
        <p14:creationId xmlns:p14="http://schemas.microsoft.com/office/powerpoint/2010/main" val="2221277732"/>
      </p:ext>
    </p:extLst>
  </p:cSld>
  <p:clrMapOvr>
    <a:masterClrMapping/>
  </p:clrMapOvr>
  <p:transition advClick="0" advTm="8000">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10</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81420" y="4664252"/>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pic>
        <p:nvPicPr>
          <p:cNvPr id="13" name="Рисунок 12">
            <a:extLst>
              <a:ext uri="{FF2B5EF4-FFF2-40B4-BE49-F238E27FC236}">
                <a16:creationId xmlns:a16="http://schemas.microsoft.com/office/drawing/2014/main" id="{874440EC-0F71-3B40-A477-5AD5ACB8B6D2}"/>
              </a:ext>
            </a:extLst>
          </p:cNvPr>
          <p:cNvPicPr/>
          <p:nvPr/>
        </p:nvPicPr>
        <p:blipFill>
          <a:blip r:embed="rId3"/>
          <a:stretch>
            <a:fillRect/>
          </a:stretch>
        </p:blipFill>
        <p:spPr>
          <a:xfrm>
            <a:off x="3294570" y="2128484"/>
            <a:ext cx="2566035" cy="358140"/>
          </a:xfrm>
          <a:prstGeom prst="rect">
            <a:avLst/>
          </a:prstGeom>
        </p:spPr>
      </p:pic>
      <p:pic>
        <p:nvPicPr>
          <p:cNvPr id="15" name="Рисунок 14">
            <a:extLst>
              <a:ext uri="{FF2B5EF4-FFF2-40B4-BE49-F238E27FC236}">
                <a16:creationId xmlns:a16="http://schemas.microsoft.com/office/drawing/2014/main" id="{E7E302FE-B7B5-6940-8957-2B161B46F4DB}"/>
              </a:ext>
            </a:extLst>
          </p:cNvPr>
          <p:cNvPicPr/>
          <p:nvPr/>
        </p:nvPicPr>
        <p:blipFill>
          <a:blip r:embed="rId4"/>
          <a:stretch>
            <a:fillRect/>
          </a:stretch>
        </p:blipFill>
        <p:spPr>
          <a:xfrm>
            <a:off x="143984" y="2371054"/>
            <a:ext cx="876887" cy="249429"/>
          </a:xfrm>
          <a:prstGeom prst="rect">
            <a:avLst/>
          </a:prstGeom>
        </p:spPr>
      </p:pic>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1682132"/>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b="1" dirty="0">
                <a:latin typeface="Arial" panose="020B0604020202020204" pitchFamily="34" charset="0"/>
                <a:ea typeface="Times New Roman" panose="02020603050405020304" pitchFamily="18" charset="0"/>
                <a:cs typeface="Arial" panose="020B0604020202020204" pitchFamily="34" charset="0"/>
              </a:rPr>
              <a:t>Проблема №2. </a:t>
            </a:r>
            <a:r>
              <a:rPr lang="ru-RU" sz="1200" b="1" dirty="0" err="1">
                <a:latin typeface="+mj-lt"/>
                <a:ea typeface="Calibri" panose="020F0502020204030204" pitchFamily="34" charset="0"/>
                <a:cs typeface="Times New Roman" panose="02020603050405020304" pitchFamily="18" charset="0"/>
              </a:rPr>
              <a:t>Optimization</a:t>
            </a:r>
            <a:r>
              <a:rPr lang="ru-RU" sz="1200" b="1" spc="-195"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for</a:t>
            </a:r>
            <a:r>
              <a:rPr lang="ru-RU" sz="1200" b="1" spc="-190"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Tree</a:t>
            </a:r>
            <a:r>
              <a:rPr lang="ru-RU" sz="1200" b="1" spc="-195"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Structured</a:t>
            </a:r>
            <a:r>
              <a:rPr lang="ru-RU" sz="1200" b="1" spc="-190"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Space</a:t>
            </a:r>
            <a:r>
              <a:rPr lang="ru-RU" sz="1200" b="1" dirty="0">
                <a:latin typeface="+mj-lt"/>
                <a:ea typeface="Calibri" panose="020F0502020204030204" pitchFamily="34" charset="0"/>
                <a:cs typeface="Times New Roman" panose="02020603050405020304" pitchFamily="18" charset="0"/>
              </a:rPr>
              <a:t>.</a:t>
            </a:r>
            <a:r>
              <a:rPr lang="ru-RU" sz="1200" b="1" dirty="0">
                <a:latin typeface="+mj-lt"/>
              </a:rPr>
              <a:t> </a:t>
            </a:r>
            <a:endParaRPr lang="en-US" sz="1200" b="1" dirty="0">
              <a:latin typeface="+mj-lt"/>
              <a:ea typeface="Times New Roman" panose="02020603050405020304" pitchFamily="18" charset="0"/>
              <a:cs typeface="Arial" panose="020B0604020202020204" pitchFamily="34" charset="0"/>
            </a:endParaRPr>
          </a:p>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Второй проблемой использования Байесовской оптимизации для управления преобразованием </a:t>
            </a:r>
            <a:r>
              <a:rPr lang="ru-RU" sz="1200" dirty="0" err="1">
                <a:latin typeface="Calibri" panose="020F0502020204030204" pitchFamily="34" charset="0"/>
                <a:ea typeface="Calibri" panose="020F0502020204030204" pitchFamily="34" charset="0"/>
                <a:cs typeface="Times New Roman" panose="02020603050405020304" pitchFamily="18" charset="0"/>
              </a:rPr>
              <a:t>нейросетей</a:t>
            </a:r>
            <a:r>
              <a:rPr lang="ru-RU" sz="1200" dirty="0">
                <a:latin typeface="Calibri" panose="020F0502020204030204" pitchFamily="34" charset="0"/>
                <a:ea typeface="Calibri" panose="020F0502020204030204" pitchFamily="34" charset="0"/>
                <a:cs typeface="Times New Roman" panose="02020603050405020304" pitchFamily="18" charset="0"/>
              </a:rPr>
              <a:t> является функция сбора данных (</a:t>
            </a:r>
            <a:r>
              <a:rPr lang="en-US" sz="1200" dirty="0">
                <a:latin typeface="Calibri" panose="020F0502020204030204" pitchFamily="34" charset="0"/>
                <a:ea typeface="Calibri" panose="020F0502020204030204" pitchFamily="34" charset="0"/>
                <a:cs typeface="Times New Roman" panose="02020603050405020304" pitchFamily="18" charset="0"/>
              </a:rPr>
              <a:t>acquisition function</a:t>
            </a:r>
            <a:r>
              <a:rPr lang="ru-RU" sz="1200" dirty="0">
                <a:latin typeface="Calibri" panose="020F0502020204030204" pitchFamily="34" charset="0"/>
                <a:ea typeface="Calibri" panose="020F0502020204030204" pitchFamily="34" charset="0"/>
                <a:cs typeface="Times New Roman" panose="02020603050405020304" pitchFamily="18" charset="0"/>
              </a:rPr>
              <a:t>). Традиционные функции сбора данных определены </a:t>
            </a:r>
            <a:r>
              <a:rPr lang="ru-RU" sz="1200" b="1" dirty="0">
                <a:latin typeface="Calibri" panose="020F0502020204030204" pitchFamily="34" charset="0"/>
                <a:ea typeface="Calibri" panose="020F0502020204030204" pitchFamily="34" charset="0"/>
                <a:cs typeface="Times New Roman" panose="02020603050405020304" pitchFamily="18" charset="0"/>
              </a:rPr>
              <a:t>в Евклидовом пространстве</a:t>
            </a:r>
            <a:r>
              <a:rPr lang="ru-RU" sz="1200"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Подобные методы оптимизации не применимы для древовидного поиска через преобразования сетей. </a:t>
            </a:r>
          </a:p>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Чтобы оптимизировать нашу </a:t>
            </a:r>
            <a:r>
              <a:rPr lang="en" sz="1200" dirty="0">
                <a:latin typeface="Calibri" panose="020F0502020204030204" pitchFamily="34" charset="0"/>
                <a:ea typeface="Calibri" panose="020F0502020204030204" pitchFamily="34" charset="0"/>
                <a:cs typeface="Times New Roman" panose="02020603050405020304" pitchFamily="18" charset="0"/>
              </a:rPr>
              <a:t>acquisition function, </a:t>
            </a:r>
            <a:r>
              <a:rPr lang="ru-RU" sz="1200" dirty="0">
                <a:latin typeface="Calibri" panose="020F0502020204030204" pitchFamily="34" charset="0"/>
                <a:ea typeface="Calibri" panose="020F0502020204030204" pitchFamily="34" charset="0"/>
                <a:cs typeface="Times New Roman" panose="02020603050405020304" pitchFamily="18" charset="0"/>
              </a:rPr>
              <a:t>нам нужен метод оптимизации нашей функции в древовидной  структуре (то есть </a:t>
            </a:r>
            <a:r>
              <a:rPr lang="en" sz="1200" dirty="0">
                <a:latin typeface="Calibri" panose="020F0502020204030204" pitchFamily="34" charset="0"/>
                <a:ea typeface="Calibri" panose="020F0502020204030204" pitchFamily="34" charset="0"/>
                <a:cs typeface="Times New Roman" panose="02020603050405020304" pitchFamily="18" charset="0"/>
              </a:rPr>
              <a:t>acquisition function </a:t>
            </a:r>
            <a:r>
              <a:rPr lang="ru-RU" sz="1200" dirty="0">
                <a:latin typeface="Calibri" panose="020F0502020204030204" pitchFamily="34" charset="0"/>
                <a:ea typeface="Calibri" panose="020F0502020204030204" pitchFamily="34" charset="0"/>
                <a:cs typeface="Times New Roman" panose="02020603050405020304" pitchFamily="18" charset="0"/>
              </a:rPr>
              <a:t>исследует древовидное пространство, где узлы – это варианты сетей, унаследованные от узла родителя, а ребра – это последовательность действий для преобразований одной вершину в другую).</a:t>
            </a:r>
          </a:p>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Предлагается новый метод оптимизации </a:t>
            </a:r>
            <a:r>
              <a:rPr lang="en" sz="1200" i="1" dirty="0">
                <a:latin typeface="Calibri" panose="020F0502020204030204" pitchFamily="34" charset="0"/>
                <a:ea typeface="Calibri" panose="020F0502020204030204" pitchFamily="34" charset="0"/>
                <a:cs typeface="Times New Roman" panose="02020603050405020304" pitchFamily="18" charset="0"/>
              </a:rPr>
              <a:t>acquisition function</a:t>
            </a:r>
            <a:r>
              <a:rPr lang="en" sz="1200" dirty="0">
                <a:latin typeface="Calibri" panose="020F0502020204030204" pitchFamily="34" charset="0"/>
                <a:ea typeface="Calibri" panose="020F0502020204030204" pitchFamily="34" charset="0"/>
                <a:cs typeface="Times New Roman" panose="02020603050405020304" pitchFamily="18" charset="0"/>
              </a:rPr>
              <a:t>.</a:t>
            </a:r>
            <a:r>
              <a:rPr lang="ru-RU" sz="1200" dirty="0">
                <a:latin typeface="Calibri" panose="020F0502020204030204" pitchFamily="34" charset="0"/>
                <a:ea typeface="Calibri" panose="020F0502020204030204" pitchFamily="34" charset="0"/>
                <a:cs typeface="Times New Roman" panose="02020603050405020304" pitchFamily="18" charset="0"/>
              </a:rPr>
              <a:t> </a:t>
            </a:r>
            <a:r>
              <a:rPr lang="en" sz="1200" i="1" dirty="0">
                <a:latin typeface="Calibri" panose="020F0502020204030204" pitchFamily="34" charset="0"/>
                <a:ea typeface="Calibri" panose="020F0502020204030204" pitchFamily="34" charset="0"/>
                <a:cs typeface="Times New Roman" panose="02020603050405020304" pitchFamily="18" charset="0"/>
              </a:rPr>
              <a:t>Upper-confidence bound (UCB) </a:t>
            </a:r>
            <a:r>
              <a:rPr lang="ru-RU" sz="1200" dirty="0">
                <a:latin typeface="Calibri" panose="020F0502020204030204" pitchFamily="34" charset="0"/>
                <a:ea typeface="Calibri" panose="020F0502020204030204" pitchFamily="34" charset="0"/>
                <a:cs typeface="Times New Roman" panose="02020603050405020304" pitchFamily="18" charset="0"/>
              </a:rPr>
              <a:t>для </a:t>
            </a:r>
            <a:r>
              <a:rPr lang="en" sz="1200" dirty="0">
                <a:latin typeface="Calibri" panose="020F0502020204030204" pitchFamily="34" charset="0"/>
                <a:ea typeface="Calibri" panose="020F0502020204030204" pitchFamily="34" charset="0"/>
                <a:cs typeface="Times New Roman" panose="02020603050405020304" pitchFamily="18" charset="0"/>
              </a:rPr>
              <a:t>acquisition function</a:t>
            </a:r>
            <a:r>
              <a:rPr lang="ru-RU" sz="1200" dirty="0">
                <a:latin typeface="Calibri" panose="020F0502020204030204" pitchFamily="34" charset="0"/>
                <a:ea typeface="Calibri" panose="020F0502020204030204" pitchFamily="34" charset="0"/>
                <a:cs typeface="Times New Roman" panose="02020603050405020304" pitchFamily="18" charset="0"/>
              </a:rPr>
              <a:t> выбирается </a:t>
            </a:r>
            <a:r>
              <a:rPr lang="en" sz="1200" dirty="0">
                <a:latin typeface="Calibri" panose="020F0502020204030204" pitchFamily="34" charset="0"/>
                <a:ea typeface="Calibri" panose="020F0502020204030204" pitchFamily="34" charset="0"/>
                <a:cs typeface="Times New Roman" panose="02020603050405020304" pitchFamily="18" charset="0"/>
              </a:rPr>
              <a:t>.</a:t>
            </a:r>
            <a:endParaRPr lang="ru-RU" sz="12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ru-RU" sz="1200" dirty="0">
              <a:latin typeface="Calibri" panose="020F0502020204030204" pitchFamily="34" charset="0"/>
              <a:ea typeface="Calibri" panose="020F0502020204030204" pitchFamily="34" charset="0"/>
              <a:cs typeface="Times New Roman" panose="02020603050405020304" pitchFamily="18" charset="0"/>
            </a:endParaRPr>
          </a:p>
          <a:p>
            <a:pPr marL="0" indent="938213">
              <a:spcAft>
                <a:spcPts val="0"/>
              </a:spcAft>
              <a:buNone/>
            </a:pPr>
            <a:r>
              <a:rPr lang="ru-RU" sz="1200" dirty="0">
                <a:latin typeface="Calibri" panose="020F0502020204030204" pitchFamily="34" charset="0"/>
                <a:ea typeface="Calibri" panose="020F0502020204030204" pitchFamily="34" charset="0"/>
                <a:cs typeface="Times New Roman" panose="02020603050405020304" pitchFamily="18" charset="0"/>
              </a:rPr>
              <a:t>- значение функции потерь архитектуры на </a:t>
            </a:r>
            <a:r>
              <a:rPr lang="ru-RU" sz="1200" dirty="0" err="1">
                <a:latin typeface="Calibri" panose="020F0502020204030204" pitchFamily="34" charset="0"/>
                <a:ea typeface="Calibri" panose="020F0502020204030204" pitchFamily="34" charset="0"/>
                <a:cs typeface="Times New Roman" panose="02020603050405020304" pitchFamily="18" charset="0"/>
              </a:rPr>
              <a:t>датасете</a:t>
            </a:r>
            <a:r>
              <a:rPr lang="ru-RU" sz="1200" dirty="0">
                <a:latin typeface="Calibri" panose="020F0502020204030204" pitchFamily="34" charset="0"/>
                <a:ea typeface="Calibri" panose="020F0502020204030204" pitchFamily="34" charset="0"/>
                <a:cs typeface="Times New Roman" panose="02020603050405020304" pitchFamily="18" charset="0"/>
              </a:rPr>
              <a:t>.</a:t>
            </a:r>
          </a:p>
          <a:p>
            <a:pPr marL="0" indent="0">
              <a:spcAft>
                <a:spcPts val="0"/>
              </a:spcAft>
              <a:buNone/>
            </a:pPr>
            <a:r>
              <a:rPr lang="ru-RU" sz="1100" i="1" dirty="0">
                <a:latin typeface="Cambria" panose="02040503050406030204" pitchFamily="18" charset="0"/>
                <a:ea typeface="Calibri" panose="020F0502020204030204" pitchFamily="34" charset="0"/>
                <a:cs typeface="Times New Roman" panose="02020603050405020304" pitchFamily="18" charset="0"/>
              </a:rPr>
              <a:t>β</a:t>
            </a:r>
            <a:r>
              <a:rPr lang="ru-RU" sz="1200" dirty="0">
                <a:latin typeface="Calibri" panose="020F0502020204030204" pitchFamily="34" charset="0"/>
                <a:ea typeface="Calibri" panose="020F0502020204030204" pitchFamily="34" charset="0"/>
                <a:cs typeface="Times New Roman" panose="02020603050405020304" pitchFamily="18" charset="0"/>
              </a:rPr>
              <a:t> – коэффициент баланса,</a:t>
            </a: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spcAft>
                <a:spcPts val="0"/>
              </a:spcAft>
              <a:buNone/>
            </a:pPr>
            <a:r>
              <a:rPr lang="ru-RU" sz="1200" i="1" dirty="0">
                <a:latin typeface="Calibri" panose="020F0502020204030204" pitchFamily="34" charset="0"/>
                <a:ea typeface="Calibri" panose="020F0502020204030204" pitchFamily="34" charset="0"/>
                <a:cs typeface="Calibri" panose="020F0502020204030204" pitchFamily="34" charset="0"/>
              </a:rPr>
              <a:t>µ</a:t>
            </a:r>
            <a:r>
              <a:rPr lang="ru-RU" sz="1200" dirty="0">
                <a:latin typeface="Calibri" panose="020F0502020204030204" pitchFamily="34" charset="0"/>
                <a:ea typeface="Calibri" panose="020F0502020204030204" pitchFamily="34" charset="0"/>
                <a:cs typeface="Calibri" panose="020F0502020204030204" pitchFamily="34" charset="0"/>
              </a:rPr>
              <a:t>(</a:t>
            </a:r>
            <a:r>
              <a:rPr lang="ru-RU" sz="1200" i="1" spc="10" dirty="0" err="1">
                <a:latin typeface="Calibri" panose="020F0502020204030204" pitchFamily="34" charset="0"/>
                <a:ea typeface="Calibri" panose="020F0502020204030204" pitchFamily="34" charset="0"/>
                <a:cs typeface="Calibri" panose="020F0502020204030204" pitchFamily="34" charset="0"/>
              </a:rPr>
              <a:t>y</a:t>
            </a:r>
            <a:r>
              <a:rPr lang="ru-RU" sz="800" i="1" spc="10" dirty="0" err="1">
                <a:latin typeface="Calibri" panose="020F0502020204030204" pitchFamily="34" charset="0"/>
                <a:ea typeface="Calibri" panose="020F0502020204030204" pitchFamily="34" charset="0"/>
                <a:cs typeface="Calibri" panose="020F0502020204030204" pitchFamily="34" charset="0"/>
              </a:rPr>
              <a:t>f</a:t>
            </a:r>
            <a:r>
              <a:rPr lang="ru-RU" sz="1200" spc="10" dirty="0">
                <a:latin typeface="Calibri" panose="020F0502020204030204" pitchFamily="34" charset="0"/>
                <a:ea typeface="Calibri" panose="020F0502020204030204" pitchFamily="34" charset="0"/>
                <a:cs typeface="Calibri" panose="020F0502020204030204" pitchFamily="34" charset="0"/>
              </a:rPr>
              <a:t>) и </a:t>
            </a:r>
            <a:r>
              <a:rPr lang="ru-RU" sz="1200" spc="10" dirty="0" err="1">
                <a:latin typeface="Calibri" panose="020F0502020204030204" pitchFamily="34" charset="0"/>
                <a:ea typeface="Calibri" panose="020F0502020204030204" pitchFamily="34" charset="0"/>
                <a:cs typeface="Calibri" panose="020F0502020204030204" pitchFamily="34" charset="0"/>
              </a:rPr>
              <a:t>σ</a:t>
            </a:r>
            <a:r>
              <a:rPr lang="ru-RU" sz="1200" dirty="0">
                <a:latin typeface="Calibri" panose="020F0502020204030204" pitchFamily="34" charset="0"/>
                <a:ea typeface="Calibri" panose="020F0502020204030204" pitchFamily="34" charset="0"/>
                <a:cs typeface="Calibri" panose="020F0502020204030204" pitchFamily="34" charset="0"/>
              </a:rPr>
              <a:t>(</a:t>
            </a:r>
            <a:r>
              <a:rPr lang="ru-RU" sz="1200" i="1" spc="10" dirty="0" err="1">
                <a:latin typeface="Calibri" panose="020F0502020204030204" pitchFamily="34" charset="0"/>
                <a:ea typeface="Calibri" panose="020F0502020204030204" pitchFamily="34" charset="0"/>
                <a:cs typeface="Calibri" panose="020F0502020204030204" pitchFamily="34" charset="0"/>
              </a:rPr>
              <a:t>y</a:t>
            </a:r>
            <a:r>
              <a:rPr lang="ru-RU" sz="800" i="1" spc="10" dirty="0" err="1">
                <a:latin typeface="Calibri" panose="020F0502020204030204" pitchFamily="34" charset="0"/>
                <a:ea typeface="Calibri" panose="020F0502020204030204" pitchFamily="34" charset="0"/>
                <a:cs typeface="Calibri" panose="020F0502020204030204" pitchFamily="34" charset="0"/>
              </a:rPr>
              <a:t>f</a:t>
            </a:r>
            <a:r>
              <a:rPr lang="ru-RU" sz="800" i="1" spc="10" dirty="0">
                <a:latin typeface="Calibri" panose="020F0502020204030204" pitchFamily="34" charset="0"/>
                <a:ea typeface="Calibri" panose="020F0502020204030204" pitchFamily="34" charset="0"/>
                <a:cs typeface="Calibri" panose="020F0502020204030204" pitchFamily="34" charset="0"/>
              </a:rPr>
              <a:t> </a:t>
            </a:r>
            <a:r>
              <a:rPr lang="ru-RU" sz="1200" spc="10" dirty="0">
                <a:latin typeface="Calibri" panose="020F0502020204030204" pitchFamily="34" charset="0"/>
                <a:ea typeface="Calibri" panose="020F0502020204030204" pitchFamily="34" charset="0"/>
                <a:cs typeface="Calibri" panose="020F0502020204030204" pitchFamily="34" charset="0"/>
              </a:rPr>
              <a:t>) – апостериорные средние и отклонение от </a:t>
            </a:r>
            <a:r>
              <a:rPr lang="ru-RU" sz="1200" i="1" spc="10" dirty="0" err="1">
                <a:latin typeface="Calibri" panose="020F0502020204030204" pitchFamily="34" charset="0"/>
                <a:ea typeface="Calibri" panose="020F0502020204030204" pitchFamily="34" charset="0"/>
                <a:cs typeface="Calibri" panose="020F0502020204030204" pitchFamily="34" charset="0"/>
              </a:rPr>
              <a:t>y</a:t>
            </a:r>
            <a:r>
              <a:rPr lang="ru-RU" sz="800" i="1" spc="10" dirty="0" err="1">
                <a:latin typeface="Calibri" panose="020F0502020204030204" pitchFamily="34" charset="0"/>
                <a:ea typeface="Calibri" panose="020F0502020204030204" pitchFamily="34" charset="0"/>
                <a:cs typeface="Calibri" panose="020F0502020204030204" pitchFamily="34" charset="0"/>
              </a:rPr>
              <a:t>f</a:t>
            </a:r>
            <a:r>
              <a:rPr lang="ru-RU" sz="1200" spc="10" dirty="0">
                <a:latin typeface="Calibri" panose="020F0502020204030204" pitchFamily="34" charset="0"/>
                <a:ea typeface="Calibri" panose="020F0502020204030204" pitchFamily="34" charset="0"/>
                <a:cs typeface="Calibri" panose="020F0502020204030204" pitchFamily="34" charset="0"/>
              </a:rPr>
              <a:t>.</a:t>
            </a:r>
            <a:endParaRPr lang="ru-RU" sz="1200" dirty="0">
              <a:latin typeface="Calibri" panose="020F0502020204030204" pitchFamily="34" charset="0"/>
              <a:ea typeface="Calibri" panose="020F0502020204030204" pitchFamily="34" charset="0"/>
              <a:cs typeface="Calibri" panose="020F0502020204030204" pitchFamily="34" charset="0"/>
            </a:endParaRPr>
          </a:p>
          <a:p>
            <a:pPr marL="0" indent="0">
              <a:spcAft>
                <a:spcPts val="0"/>
              </a:spcAft>
              <a:buNone/>
            </a:pPr>
            <a:r>
              <a:rPr lang="ru-RU" sz="1200" b="1" dirty="0">
                <a:latin typeface="Calibri" panose="020F0502020204030204" pitchFamily="34" charset="0"/>
                <a:ea typeface="Calibri" panose="020F0502020204030204" pitchFamily="34" charset="0"/>
                <a:cs typeface="Calibri" panose="020F0502020204030204" pitchFamily="34" charset="0"/>
              </a:rPr>
              <a:t>Новый метод имеет 2 важных свойства:</a:t>
            </a:r>
            <a:endParaRPr lang="ru-RU" sz="1800" b="1" dirty="0">
              <a:latin typeface="Calibri" panose="020F0502020204030204" pitchFamily="34" charset="0"/>
              <a:ea typeface="Calibri" panose="020F0502020204030204" pitchFamily="34" charset="0"/>
              <a:cs typeface="Times New Roman" panose="02020603050405020304" pitchFamily="18" charset="0"/>
            </a:endParaRPr>
          </a:p>
          <a:p>
            <a:pPr marL="0" indent="0">
              <a:spcAft>
                <a:spcPts val="0"/>
              </a:spcAft>
              <a:buNone/>
            </a:pPr>
            <a:r>
              <a:rPr lang="ru-RU" sz="1200" dirty="0">
                <a:latin typeface="Calibri" panose="020F0502020204030204" pitchFamily="34" charset="0"/>
                <a:ea typeface="Calibri" panose="020F0502020204030204" pitchFamily="34" charset="0"/>
                <a:cs typeface="Calibri" panose="020F0502020204030204" pitchFamily="34" charset="0"/>
              </a:rPr>
              <a:t>Есть явный коэффициент </a:t>
            </a:r>
            <a:r>
              <a:rPr lang="ru-RU" sz="1100" i="1" dirty="0">
                <a:latin typeface="Cambria" panose="02040503050406030204" pitchFamily="18" charset="0"/>
                <a:ea typeface="Calibri" panose="020F0502020204030204" pitchFamily="34" charset="0"/>
                <a:cs typeface="Times New Roman" panose="02020603050405020304" pitchFamily="18" charset="0"/>
              </a:rPr>
              <a:t>β – </a:t>
            </a:r>
            <a:r>
              <a:rPr lang="ru-RU" sz="1100" dirty="0">
                <a:latin typeface="Cambria" panose="02040503050406030204" pitchFamily="18" charset="0"/>
                <a:ea typeface="Calibri" panose="020F0502020204030204" pitchFamily="34" charset="0"/>
                <a:cs typeface="Times New Roman" panose="02020603050405020304" pitchFamily="18" charset="0"/>
              </a:rPr>
              <a:t>между разведкой и эксплуатацией.</a:t>
            </a: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ru-RU" sz="1200" i="1" dirty="0">
                <a:latin typeface="Calibri" panose="020F0502020204030204" pitchFamily="34" charset="0"/>
                <a:ea typeface="Calibri" panose="020F0502020204030204" pitchFamily="34" charset="0"/>
              </a:rPr>
              <a:t>α</a:t>
            </a:r>
            <a:r>
              <a:rPr lang="ru-RU" sz="1200" dirty="0">
                <a:latin typeface="Calibri" panose="020F0502020204030204" pitchFamily="34" charset="0"/>
                <a:ea typeface="Calibri" panose="020F0502020204030204" pitchFamily="34" charset="0"/>
              </a:rPr>
              <a:t> (</a:t>
            </a:r>
            <a:r>
              <a:rPr lang="ru-RU" sz="1200" i="1" dirty="0" err="1">
                <a:latin typeface="Calibri" panose="020F0502020204030204" pitchFamily="34" charset="0"/>
                <a:ea typeface="Calibri" panose="020F0502020204030204" pitchFamily="34" charset="0"/>
              </a:rPr>
              <a:t>f</a:t>
            </a:r>
            <a:r>
              <a:rPr lang="ru-RU" sz="1200" dirty="0">
                <a:latin typeface="Calibri" panose="020F0502020204030204" pitchFamily="34" charset="0"/>
                <a:ea typeface="Calibri" panose="020F0502020204030204" pitchFamily="34" charset="0"/>
              </a:rPr>
              <a:t> ) – напрямую сравнивается со значением функции потерь </a:t>
            </a:r>
            <a:r>
              <a:rPr lang="en-US" sz="1200" i="1" dirty="0">
                <a:latin typeface="Calibri" panose="020F0502020204030204" pitchFamily="34" charset="0"/>
                <a:ea typeface="Calibri" panose="020F0502020204030204" pitchFamily="34" charset="0"/>
              </a:rPr>
              <a:t>c</a:t>
            </a:r>
            <a:r>
              <a:rPr lang="ru-RU" sz="1200" i="1" baseline="30000" dirty="0">
                <a:latin typeface="Calibri" panose="020F0502020204030204" pitchFamily="34" charset="0"/>
                <a:ea typeface="Calibri" panose="020F0502020204030204" pitchFamily="34" charset="0"/>
              </a:rPr>
              <a:t>(</a:t>
            </a:r>
            <a:r>
              <a:rPr lang="en-US" sz="1200" i="1" baseline="30000" dirty="0" err="1">
                <a:latin typeface="Calibri" panose="020F0502020204030204" pitchFamily="34" charset="0"/>
                <a:ea typeface="Calibri" panose="020F0502020204030204" pitchFamily="34" charset="0"/>
              </a:rPr>
              <a:t>i</a:t>
            </a:r>
            <a:r>
              <a:rPr lang="ru-RU" sz="1200" i="1" baseline="30000" dirty="0">
                <a:latin typeface="Calibri" panose="020F0502020204030204" pitchFamily="34" charset="0"/>
                <a:ea typeface="Calibri" panose="020F0502020204030204" pitchFamily="34" charset="0"/>
              </a:rPr>
              <a:t>)</a:t>
            </a:r>
            <a:r>
              <a:rPr lang="ru-RU" sz="1200" dirty="0">
                <a:latin typeface="Calibri" panose="020F0502020204030204" pitchFamily="34" charset="0"/>
                <a:ea typeface="Calibri" panose="020F0502020204030204" pitchFamily="34" charset="0"/>
              </a:rPr>
              <a:t> в истории поиска</a:t>
            </a:r>
          </a:p>
          <a:p>
            <a:pPr marL="0" indent="0">
              <a:buNone/>
            </a:pPr>
            <a:r>
              <a:rPr lang="ru-RU" sz="1200" dirty="0">
                <a:latin typeface="Calibri" panose="020F0502020204030204" pitchFamily="34" charset="0"/>
                <a:ea typeface="Calibri" panose="020F0502020204030204" pitchFamily="34" charset="0"/>
              </a:rPr>
              <a:t>Это позволяет оценить минимальную возможную потерю (</a:t>
            </a:r>
            <a:r>
              <a:rPr lang="en" sz="1200" dirty="0">
                <a:latin typeface="Calibri" panose="020F0502020204030204" pitchFamily="34" charset="0"/>
                <a:ea typeface="Calibri" panose="020F0502020204030204" pitchFamily="34" charset="0"/>
              </a:rPr>
              <a:t>cost), </a:t>
            </a:r>
            <a:r>
              <a:rPr lang="ru-RU" sz="1200" dirty="0">
                <a:latin typeface="Calibri" panose="020F0502020204030204" pitchFamily="34" charset="0"/>
                <a:ea typeface="Calibri" panose="020F0502020204030204" pitchFamily="34" charset="0"/>
              </a:rPr>
              <a:t>данную нейронной сетью. </a:t>
            </a:r>
          </a:p>
          <a:p>
            <a:pPr marL="176213" indent="849313">
              <a:buFontTx/>
              <a:buChar char="-"/>
            </a:pPr>
            <a:r>
              <a:rPr lang="ru-RU" sz="1200" spc="10" dirty="0">
                <a:latin typeface="Calibri" panose="020F0502020204030204" pitchFamily="34" charset="0"/>
                <a:ea typeface="Calibri" panose="020F0502020204030204" pitchFamily="34" charset="0"/>
                <a:cs typeface="Calibri" panose="020F0502020204030204" pitchFamily="34" charset="0"/>
              </a:rPr>
              <a:t>- это сгенерированная нейронная архитектура для наблюдения.</a:t>
            </a:r>
          </a:p>
          <a:p>
            <a:pPr marL="0" indent="0">
              <a:spcAft>
                <a:spcPts val="0"/>
              </a:spcAft>
              <a:buNone/>
            </a:pPr>
            <a:r>
              <a:rPr lang="ru-RU" sz="1200" dirty="0">
                <a:latin typeface="Calibri" panose="020F0502020204030204" pitchFamily="34" charset="0"/>
                <a:ea typeface="Calibri" panose="020F0502020204030204" pitchFamily="34" charset="0"/>
                <a:cs typeface="Calibri" panose="020F0502020204030204" pitchFamily="34" charset="0"/>
              </a:rPr>
              <a:t>Древовидный поиск определяется следующим образом. В ходе оптимизации </a:t>
            </a:r>
            <a:r>
              <a:rPr lang="ru-RU" sz="1200" i="1" dirty="0">
                <a:latin typeface="Calibri" panose="020F0502020204030204" pitchFamily="34" charset="0"/>
                <a:ea typeface="Calibri" panose="020F0502020204030204" pitchFamily="34" charset="0"/>
                <a:cs typeface="Calibri" panose="020F0502020204030204" pitchFamily="34" charset="0"/>
              </a:rPr>
              <a:t>α</a:t>
            </a:r>
            <a:r>
              <a:rPr lang="ru-RU" sz="1200" dirty="0">
                <a:latin typeface="Calibri" panose="020F0502020204030204" pitchFamily="34" charset="0"/>
                <a:ea typeface="Calibri" panose="020F0502020204030204" pitchFamily="34" charset="0"/>
                <a:cs typeface="Calibri" panose="020F0502020204030204" pitchFamily="34" charset="0"/>
              </a:rPr>
              <a:t> (</a:t>
            </a:r>
            <a:r>
              <a:rPr lang="ru-RU" sz="1200" i="1" dirty="0" err="1">
                <a:latin typeface="Calibri" panose="020F0502020204030204" pitchFamily="34" charset="0"/>
                <a:ea typeface="Calibri" panose="020F0502020204030204" pitchFamily="34" charset="0"/>
                <a:cs typeface="Calibri" panose="020F0502020204030204" pitchFamily="34" charset="0"/>
              </a:rPr>
              <a:t>f</a:t>
            </a:r>
            <a:r>
              <a:rPr lang="ru-RU" sz="1200" dirty="0">
                <a:latin typeface="Calibri" panose="020F0502020204030204" pitchFamily="34" charset="0"/>
                <a:ea typeface="Calibri" panose="020F0502020204030204" pitchFamily="34" charset="0"/>
                <a:cs typeface="Calibri" panose="020F0502020204030204" pitchFamily="34" charset="0"/>
              </a:rPr>
              <a:t> ), </a:t>
            </a:r>
            <a:r>
              <a:rPr lang="ru-RU" sz="1200" i="1" spc="-60" dirty="0" err="1">
                <a:latin typeface="Calibri" panose="020F0502020204030204" pitchFamily="34" charset="0"/>
                <a:ea typeface="Calibri" panose="020F0502020204030204" pitchFamily="34" charset="0"/>
                <a:cs typeface="Calibri" panose="020F0502020204030204" pitchFamily="34" charset="0"/>
              </a:rPr>
              <a:t>f</a:t>
            </a:r>
            <a:r>
              <a:rPr lang="ru-RU" sz="1200" spc="-60" dirty="0">
                <a:latin typeface="Calibri" panose="020F0502020204030204" pitchFamily="34" charset="0"/>
                <a:ea typeface="Calibri" panose="020F0502020204030204" pitchFamily="34" charset="0"/>
                <a:cs typeface="Calibri" panose="020F0502020204030204" pitchFamily="34" charset="0"/>
              </a:rPr>
              <a:t>ˆ следует получать из </a:t>
            </a:r>
            <a:r>
              <a:rPr lang="en-US" sz="1200" i="1" dirty="0">
                <a:latin typeface="Calibri" panose="020F0502020204030204" pitchFamily="34" charset="0"/>
                <a:ea typeface="Calibri" panose="020F0502020204030204" pitchFamily="34" charset="0"/>
                <a:cs typeface="Calibri" panose="020F0502020204030204" pitchFamily="34" charset="0"/>
              </a:rPr>
              <a:t>f</a:t>
            </a:r>
            <a:r>
              <a:rPr lang="ru-RU" sz="1200" i="1" baseline="30000" dirty="0">
                <a:latin typeface="Calibri" panose="020F0502020204030204" pitchFamily="34" charset="0"/>
                <a:ea typeface="Calibri" panose="020F0502020204030204" pitchFamily="34" charset="0"/>
                <a:cs typeface="Calibri" panose="020F0502020204030204" pitchFamily="34" charset="0"/>
              </a:rPr>
              <a:t>(</a:t>
            </a:r>
            <a:r>
              <a:rPr lang="en-US" sz="1200" i="1" baseline="30000" dirty="0" err="1">
                <a:latin typeface="Calibri" panose="020F0502020204030204" pitchFamily="34" charset="0"/>
                <a:ea typeface="Calibri" panose="020F0502020204030204" pitchFamily="34" charset="0"/>
                <a:cs typeface="Calibri" panose="020F0502020204030204" pitchFamily="34" charset="0"/>
              </a:rPr>
              <a:t>i</a:t>
            </a:r>
            <a:r>
              <a:rPr lang="ru-RU" sz="1200" i="1" baseline="30000" dirty="0">
                <a:latin typeface="Calibri" panose="020F0502020204030204" pitchFamily="34" charset="0"/>
                <a:ea typeface="Calibri" panose="020F0502020204030204" pitchFamily="34" charset="0"/>
                <a:cs typeface="Calibri" panose="020F0502020204030204" pitchFamily="34" charset="0"/>
              </a:rPr>
              <a:t>)</a:t>
            </a:r>
            <a:r>
              <a:rPr lang="ru-RU" sz="1200" i="1" dirty="0">
                <a:latin typeface="Calibri" panose="020F0502020204030204" pitchFamily="34" charset="0"/>
                <a:ea typeface="Calibri" panose="020F0502020204030204" pitchFamily="34" charset="0"/>
                <a:cs typeface="Calibri" panose="020F0502020204030204" pitchFamily="34" charset="0"/>
              </a:rPr>
              <a:t> и </a:t>
            </a:r>
            <a:r>
              <a:rPr lang="en-US" sz="1200" i="1" dirty="0">
                <a:latin typeface="Calibri" panose="020F0502020204030204" pitchFamily="34" charset="0"/>
                <a:ea typeface="Calibri" panose="020F0502020204030204" pitchFamily="34" charset="0"/>
                <a:cs typeface="Calibri" panose="020F0502020204030204" pitchFamily="34" charset="0"/>
              </a:rPr>
              <a:t>O</a:t>
            </a:r>
            <a:r>
              <a:rPr lang="ru-RU" sz="1200" i="1" dirty="0">
                <a:latin typeface="Calibri" panose="020F0502020204030204" pitchFamily="34" charset="0"/>
                <a:ea typeface="Calibri" panose="020F0502020204030204" pitchFamily="34" charset="0"/>
                <a:cs typeface="Calibri" panose="020F0502020204030204" pitchFamily="34" charset="0"/>
              </a:rPr>
              <a:t>. </a:t>
            </a:r>
            <a:r>
              <a:rPr lang="ru-RU" sz="1200" dirty="0">
                <a:latin typeface="Calibri" panose="020F0502020204030204" pitchFamily="34" charset="0"/>
                <a:ea typeface="Calibri" panose="020F0502020204030204" pitchFamily="34" charset="0"/>
                <a:cs typeface="Calibri" panose="020F0502020204030204" pitchFamily="34" charset="0"/>
              </a:rPr>
              <a:t>Где </a:t>
            </a:r>
            <a:r>
              <a:rPr lang="ru-RU" sz="1200" i="1" spc="-60" dirty="0" err="1">
                <a:latin typeface="Calibri" panose="020F0502020204030204" pitchFamily="34" charset="0"/>
                <a:ea typeface="Calibri" panose="020F0502020204030204" pitchFamily="34" charset="0"/>
                <a:cs typeface="Calibri" panose="020F0502020204030204" pitchFamily="34" charset="0"/>
              </a:rPr>
              <a:t>f</a:t>
            </a:r>
            <a:r>
              <a:rPr lang="ru-RU" sz="1200" spc="-60" dirty="0">
                <a:latin typeface="Calibri" panose="020F0502020204030204" pitchFamily="34" charset="0"/>
                <a:ea typeface="Calibri" panose="020F0502020204030204" pitchFamily="34" charset="0"/>
                <a:cs typeface="Calibri" panose="020F0502020204030204" pitchFamily="34" charset="0"/>
              </a:rPr>
              <a:t>ˆ - наблюдаемая архитектура в истории поиска, </a:t>
            </a:r>
            <a:r>
              <a:rPr lang="en-US" sz="1200" i="1" spc="-60" dirty="0">
                <a:latin typeface="Calibri" panose="020F0502020204030204" pitchFamily="34" charset="0"/>
                <a:ea typeface="Calibri" panose="020F0502020204030204" pitchFamily="34" charset="0"/>
                <a:cs typeface="Calibri" panose="020F0502020204030204" pitchFamily="34" charset="0"/>
              </a:rPr>
              <a:t>O</a:t>
            </a:r>
            <a:r>
              <a:rPr lang="en-US" sz="1200" spc="-60" dirty="0">
                <a:latin typeface="Calibri" panose="020F0502020204030204" pitchFamily="34" charset="0"/>
                <a:ea typeface="Calibri" panose="020F0502020204030204" pitchFamily="34" charset="0"/>
                <a:cs typeface="Calibri" panose="020F0502020204030204" pitchFamily="34" charset="0"/>
              </a:rPr>
              <a:t> </a:t>
            </a:r>
            <a:r>
              <a:rPr lang="ru-RU" sz="1200" spc="-60" dirty="0">
                <a:latin typeface="Calibri" panose="020F0502020204030204" pitchFamily="34" charset="0"/>
                <a:ea typeface="Calibri" panose="020F0502020204030204" pitchFamily="34" charset="0"/>
                <a:cs typeface="Calibri" panose="020F0502020204030204" pitchFamily="34" charset="0"/>
              </a:rPr>
              <a:t>– последовательность операций для преобразования архитектуры в новую. </a:t>
            </a: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ru-RU" sz="1200" spc="10" dirty="0">
                <a:latin typeface="Calibri" panose="020F0502020204030204" pitchFamily="34" charset="0"/>
                <a:ea typeface="Calibri" panose="020F0502020204030204" pitchFamily="34" charset="0"/>
                <a:cs typeface="Calibri" panose="020F0502020204030204" pitchFamily="34" charset="0"/>
              </a:rPr>
              <a:t>Преобразование </a:t>
            </a:r>
            <a:r>
              <a:rPr lang="en" sz="1200" i="1" spc="10" dirty="0">
                <a:latin typeface="Calibri" panose="020F0502020204030204" pitchFamily="34" charset="0"/>
                <a:ea typeface="Calibri" panose="020F0502020204030204" pitchFamily="34" charset="0"/>
                <a:cs typeface="Calibri" panose="020F0502020204030204" pitchFamily="34" charset="0"/>
              </a:rPr>
              <a:t>f</a:t>
            </a:r>
            <a:r>
              <a:rPr lang="en" sz="1200" spc="10" dirty="0">
                <a:latin typeface="Calibri" panose="020F0502020204030204" pitchFamily="34" charset="0"/>
                <a:ea typeface="Calibri" panose="020F0502020204030204" pitchFamily="34" charset="0"/>
                <a:cs typeface="Calibri" panose="020F0502020204030204" pitchFamily="34" charset="0"/>
              </a:rPr>
              <a:t> </a:t>
            </a:r>
            <a:r>
              <a:rPr lang="ru-RU" sz="1200" spc="10" dirty="0">
                <a:latin typeface="Calibri" panose="020F0502020204030204" pitchFamily="34" charset="0"/>
                <a:ea typeface="Calibri" panose="020F0502020204030204" pitchFamily="34" charset="0"/>
                <a:cs typeface="Calibri" panose="020F0502020204030204" pitchFamily="34" charset="0"/>
              </a:rPr>
              <a:t>в </a:t>
            </a:r>
            <a:r>
              <a:rPr lang="en" sz="1200" i="1" spc="10" dirty="0">
                <a:latin typeface="Calibri" panose="020F0502020204030204" pitchFamily="34" charset="0"/>
                <a:ea typeface="Calibri" panose="020F0502020204030204" pitchFamily="34" charset="0"/>
                <a:cs typeface="Calibri" panose="020F0502020204030204" pitchFamily="34" charset="0"/>
              </a:rPr>
              <a:t>fˆ</a:t>
            </a:r>
            <a:r>
              <a:rPr lang="en" sz="1200" spc="10" dirty="0">
                <a:latin typeface="Calibri" panose="020F0502020204030204" pitchFamily="34" charset="0"/>
                <a:ea typeface="Calibri" panose="020F0502020204030204" pitchFamily="34" charset="0"/>
                <a:cs typeface="Calibri" panose="020F0502020204030204" pitchFamily="34" charset="0"/>
              </a:rPr>
              <a:t> </a:t>
            </a:r>
            <a:r>
              <a:rPr lang="ru-RU" sz="1200" spc="10" dirty="0">
                <a:latin typeface="Calibri" panose="020F0502020204030204" pitchFamily="34" charset="0"/>
                <a:ea typeface="Calibri" panose="020F0502020204030204" pitchFamily="34" charset="0"/>
                <a:cs typeface="Calibri" panose="020F0502020204030204" pitchFamily="34" charset="0"/>
              </a:rPr>
              <a:t>определяется как 			   </a:t>
            </a:r>
            <a:r>
              <a:rPr lang="en" sz="1200" i="1" spc="10" dirty="0">
                <a:latin typeface="Calibri" panose="020F0502020204030204" pitchFamily="34" charset="0"/>
                <a:ea typeface="Calibri" panose="020F0502020204030204" pitchFamily="34" charset="0"/>
                <a:cs typeface="Calibri" panose="020F0502020204030204" pitchFamily="34" charset="0"/>
              </a:rPr>
              <a:t>M</a:t>
            </a:r>
            <a:r>
              <a:rPr lang="en" sz="1200" spc="10" dirty="0">
                <a:latin typeface="Calibri" panose="020F0502020204030204" pitchFamily="34" charset="0"/>
                <a:ea typeface="Calibri" panose="020F0502020204030204" pitchFamily="34" charset="0"/>
                <a:cs typeface="Calibri" panose="020F0502020204030204" pitchFamily="34" charset="0"/>
              </a:rPr>
              <a:t>(</a:t>
            </a:r>
            <a:r>
              <a:rPr lang="en" sz="1200" i="1" spc="10" dirty="0">
                <a:latin typeface="Calibri" panose="020F0502020204030204" pitchFamily="34" charset="0"/>
                <a:ea typeface="Calibri" panose="020F0502020204030204" pitchFamily="34" charset="0"/>
                <a:cs typeface="Calibri" panose="020F0502020204030204" pitchFamily="34" charset="0"/>
              </a:rPr>
              <a:t>f</a:t>
            </a:r>
            <a:r>
              <a:rPr lang="en" sz="1200" spc="10" dirty="0">
                <a:latin typeface="Calibri" panose="020F0502020204030204" pitchFamily="34" charset="0"/>
                <a:ea typeface="Calibri" panose="020F0502020204030204" pitchFamily="34" charset="0"/>
                <a:cs typeface="Calibri" panose="020F0502020204030204" pitchFamily="34" charset="0"/>
              </a:rPr>
              <a:t>, </a:t>
            </a:r>
            <a:r>
              <a:rPr lang="en" sz="1200" i="1" spc="10" dirty="0">
                <a:latin typeface="Calibri" panose="020F0502020204030204" pitchFamily="34" charset="0"/>
                <a:ea typeface="Calibri" panose="020F0502020204030204" pitchFamily="34" charset="0"/>
                <a:cs typeface="Calibri" panose="020F0502020204030204" pitchFamily="34" charset="0"/>
              </a:rPr>
              <a:t>O</a:t>
            </a:r>
            <a:r>
              <a:rPr lang="en" sz="1200" spc="10" dirty="0">
                <a:latin typeface="Calibri" panose="020F0502020204030204" pitchFamily="34" charset="0"/>
                <a:ea typeface="Calibri" panose="020F0502020204030204" pitchFamily="34" charset="0"/>
                <a:cs typeface="Calibri" panose="020F0502020204030204" pitchFamily="34" charset="0"/>
              </a:rPr>
              <a:t>) – </a:t>
            </a:r>
            <a:r>
              <a:rPr lang="ru-RU" sz="1200" spc="10" dirty="0">
                <a:latin typeface="Calibri" panose="020F0502020204030204" pitchFamily="34" charset="0"/>
                <a:ea typeface="Calibri" panose="020F0502020204030204" pitchFamily="34" charset="0"/>
                <a:cs typeface="Calibri" panose="020F0502020204030204" pitchFamily="34" charset="0"/>
              </a:rPr>
              <a:t>функция преобразования </a:t>
            </a:r>
            <a:r>
              <a:rPr lang="en" sz="1200" i="1" spc="10" dirty="0">
                <a:latin typeface="Calibri" panose="020F0502020204030204" pitchFamily="34" charset="0"/>
                <a:ea typeface="Calibri" panose="020F0502020204030204" pitchFamily="34" charset="0"/>
                <a:cs typeface="Calibri" panose="020F0502020204030204" pitchFamily="34" charset="0"/>
              </a:rPr>
              <a:t>f</a:t>
            </a:r>
            <a:r>
              <a:rPr lang="en" sz="1200" spc="10" dirty="0">
                <a:latin typeface="Calibri" panose="020F0502020204030204" pitchFamily="34" charset="0"/>
                <a:ea typeface="Calibri" panose="020F0502020204030204" pitchFamily="34" charset="0"/>
                <a:cs typeface="Calibri" panose="020F0502020204030204" pitchFamily="34" charset="0"/>
              </a:rPr>
              <a:t> </a:t>
            </a:r>
            <a:r>
              <a:rPr lang="ru-RU" sz="1200" spc="10" dirty="0">
                <a:latin typeface="Calibri" panose="020F0502020204030204" pitchFamily="34" charset="0"/>
                <a:ea typeface="Calibri" panose="020F0502020204030204" pitchFamily="34" charset="0"/>
                <a:cs typeface="Calibri" panose="020F0502020204030204" pitchFamily="34" charset="0"/>
              </a:rPr>
              <a:t>с помощью </a:t>
            </a:r>
            <a:r>
              <a:rPr lang="en" sz="1200" i="1" spc="10" dirty="0">
                <a:latin typeface="Calibri" panose="020F0502020204030204" pitchFamily="34" charset="0"/>
                <a:ea typeface="Calibri" panose="020F0502020204030204" pitchFamily="34" charset="0"/>
                <a:cs typeface="Calibri" panose="020F0502020204030204" pitchFamily="34" charset="0"/>
              </a:rPr>
              <a:t>O</a:t>
            </a:r>
            <a:r>
              <a:rPr lang="en" sz="1200" spc="10" dirty="0">
                <a:latin typeface="Calibri" panose="020F0502020204030204" pitchFamily="34" charset="0"/>
                <a:ea typeface="Calibri" panose="020F0502020204030204" pitchFamily="34" charset="0"/>
                <a:cs typeface="Calibri" panose="020F0502020204030204" pitchFamily="34" charset="0"/>
              </a:rPr>
              <a:t>. </a:t>
            </a:r>
            <a:endParaRPr lang="ru-RU"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 name="Рисунок 19">
            <a:extLst>
              <a:ext uri="{FF2B5EF4-FFF2-40B4-BE49-F238E27FC236}">
                <a16:creationId xmlns:a16="http://schemas.microsoft.com/office/drawing/2014/main" id="{E3B8827F-727C-184D-89BF-D5E6C58D278C}"/>
              </a:ext>
            </a:extLst>
          </p:cNvPr>
          <p:cNvPicPr/>
          <p:nvPr/>
        </p:nvPicPr>
        <p:blipFill>
          <a:blip r:embed="rId5"/>
          <a:stretch>
            <a:fillRect/>
          </a:stretch>
        </p:blipFill>
        <p:spPr>
          <a:xfrm>
            <a:off x="5579692" y="3704828"/>
            <a:ext cx="1209415" cy="211575"/>
          </a:xfrm>
          <a:prstGeom prst="rect">
            <a:avLst/>
          </a:prstGeom>
        </p:spPr>
      </p:pic>
      <p:pic>
        <p:nvPicPr>
          <p:cNvPr id="21" name="Рисунок 20">
            <a:extLst>
              <a:ext uri="{FF2B5EF4-FFF2-40B4-BE49-F238E27FC236}">
                <a16:creationId xmlns:a16="http://schemas.microsoft.com/office/drawing/2014/main" id="{46C27C3B-0326-CB4E-8148-9C920DE637D0}"/>
              </a:ext>
            </a:extLst>
          </p:cNvPr>
          <p:cNvPicPr/>
          <p:nvPr/>
        </p:nvPicPr>
        <p:blipFill>
          <a:blip r:embed="rId6"/>
          <a:stretch>
            <a:fillRect/>
          </a:stretch>
        </p:blipFill>
        <p:spPr>
          <a:xfrm>
            <a:off x="11178" y="3889116"/>
            <a:ext cx="1136015" cy="250190"/>
          </a:xfrm>
          <a:prstGeom prst="rect">
            <a:avLst/>
          </a:prstGeom>
        </p:spPr>
      </p:pic>
      <p:pic>
        <p:nvPicPr>
          <p:cNvPr id="22" name="Рисунок 21">
            <a:extLst>
              <a:ext uri="{FF2B5EF4-FFF2-40B4-BE49-F238E27FC236}">
                <a16:creationId xmlns:a16="http://schemas.microsoft.com/office/drawing/2014/main" id="{B58BE014-1497-064C-8E62-6BE2DEFABB9E}"/>
              </a:ext>
            </a:extLst>
          </p:cNvPr>
          <p:cNvPicPr/>
          <p:nvPr/>
        </p:nvPicPr>
        <p:blipFill>
          <a:blip r:embed="rId7"/>
          <a:stretch>
            <a:fillRect/>
          </a:stretch>
        </p:blipFill>
        <p:spPr>
          <a:xfrm>
            <a:off x="2909848" y="4516154"/>
            <a:ext cx="906780" cy="228600"/>
          </a:xfrm>
          <a:prstGeom prst="rect">
            <a:avLst/>
          </a:prstGeom>
          <a:ln>
            <a:solidFill>
              <a:srgbClr val="C00000"/>
            </a:solidFill>
          </a:ln>
        </p:spPr>
      </p:pic>
    </p:spTree>
    <p:extLst>
      <p:ext uri="{BB962C8B-B14F-4D97-AF65-F5344CB8AC3E}">
        <p14:creationId xmlns:p14="http://schemas.microsoft.com/office/powerpoint/2010/main" val="27467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11</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81420" y="4664252"/>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128756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b="1" dirty="0">
                <a:latin typeface="Arial" panose="020B0604020202020204" pitchFamily="34" charset="0"/>
                <a:ea typeface="Times New Roman" panose="02020603050405020304" pitchFamily="18" charset="0"/>
                <a:cs typeface="Arial" panose="020B0604020202020204" pitchFamily="34" charset="0"/>
              </a:rPr>
              <a:t>Проблема №2. </a:t>
            </a:r>
            <a:r>
              <a:rPr lang="ru-RU" sz="1200" b="1" dirty="0" err="1">
                <a:latin typeface="+mj-lt"/>
                <a:ea typeface="Calibri" panose="020F0502020204030204" pitchFamily="34" charset="0"/>
                <a:cs typeface="Times New Roman" panose="02020603050405020304" pitchFamily="18" charset="0"/>
              </a:rPr>
              <a:t>Optimization</a:t>
            </a:r>
            <a:r>
              <a:rPr lang="ru-RU" sz="1200" b="1" spc="-195"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for</a:t>
            </a:r>
            <a:r>
              <a:rPr lang="ru-RU" sz="1200" b="1" spc="-190"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Tree</a:t>
            </a:r>
            <a:r>
              <a:rPr lang="ru-RU" sz="1200" b="1" spc="-195"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Structured</a:t>
            </a:r>
            <a:r>
              <a:rPr lang="ru-RU" sz="1200" b="1" spc="-190" dirty="0">
                <a:latin typeface="+mj-lt"/>
                <a:ea typeface="Calibri" panose="020F0502020204030204" pitchFamily="34" charset="0"/>
                <a:cs typeface="Times New Roman" panose="02020603050405020304" pitchFamily="18" charset="0"/>
              </a:rPr>
              <a:t> </a:t>
            </a:r>
            <a:r>
              <a:rPr lang="ru-RU" sz="1200" b="1" dirty="0" err="1">
                <a:latin typeface="+mj-lt"/>
                <a:ea typeface="Calibri" panose="020F0502020204030204" pitchFamily="34" charset="0"/>
                <a:cs typeface="Times New Roman" panose="02020603050405020304" pitchFamily="18" charset="0"/>
              </a:rPr>
              <a:t>Space</a:t>
            </a:r>
            <a:r>
              <a:rPr lang="ru-RU" sz="1200" b="1" dirty="0">
                <a:latin typeface="+mj-lt"/>
                <a:ea typeface="Calibri" panose="020F0502020204030204" pitchFamily="34" charset="0"/>
                <a:cs typeface="Times New Roman" panose="02020603050405020304" pitchFamily="18" charset="0"/>
              </a:rPr>
              <a:t>.</a:t>
            </a:r>
            <a:r>
              <a:rPr lang="ru-RU" sz="1200" b="1" dirty="0">
                <a:latin typeface="+mj-lt"/>
              </a:rPr>
              <a:t> </a:t>
            </a:r>
            <a:endParaRPr lang="en-US" sz="1200" b="1" dirty="0">
              <a:latin typeface="+mj-lt"/>
              <a:ea typeface="Times New Roman" panose="02020603050405020304" pitchFamily="18" charset="0"/>
              <a:cs typeface="Arial" panose="020B0604020202020204" pitchFamily="34" charset="0"/>
            </a:endParaRPr>
          </a:p>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Самый большой дефект преобразования сети – это увеличение размеров архитектуры, вместо ее уменьшения. Использование преобразования сети в </a:t>
            </a:r>
            <a:r>
              <a:rPr lang="en" sz="1200" dirty="0">
                <a:latin typeface="Calibri" panose="020F0502020204030204" pitchFamily="34" charset="0"/>
                <a:ea typeface="Calibri" panose="020F0502020204030204" pitchFamily="34" charset="0"/>
                <a:cs typeface="Times New Roman" panose="02020603050405020304" pitchFamily="18" charset="0"/>
              </a:rPr>
              <a:t>NAS </a:t>
            </a:r>
            <a:r>
              <a:rPr lang="ru-RU" sz="1200" dirty="0">
                <a:latin typeface="Calibri" panose="020F0502020204030204" pitchFamily="34" charset="0"/>
                <a:ea typeface="Calibri" panose="020F0502020204030204" pitchFamily="34" charset="0"/>
                <a:cs typeface="Times New Roman" panose="02020603050405020304" pitchFamily="18" charset="0"/>
              </a:rPr>
              <a:t>может привести к очень большой архитектуре без достаточного изучения малых архитектур. Однако, при поиске в древовидном пространстве архитектур, мы расширяем не только конечные листья, но и внутренние узлы, что означает, что меньшие архитектуры, найденные на ранней стадии могут быть выбраны несколько раз, чтобы перейти к более сравнительно небольшим архитектурам. </a:t>
            </a:r>
          </a:p>
        </p:txBody>
      </p:sp>
      <p:pic>
        <p:nvPicPr>
          <p:cNvPr id="11" name="Рисунок 10">
            <a:extLst>
              <a:ext uri="{FF2B5EF4-FFF2-40B4-BE49-F238E27FC236}">
                <a16:creationId xmlns:a16="http://schemas.microsoft.com/office/drawing/2014/main" id="{4EF68CF5-3B22-0A4E-AC34-1AB43D4AD324}"/>
              </a:ext>
            </a:extLst>
          </p:cNvPr>
          <p:cNvPicPr/>
          <p:nvPr/>
        </p:nvPicPr>
        <p:blipFill>
          <a:blip r:embed="rId3"/>
          <a:stretch>
            <a:fillRect/>
          </a:stretch>
        </p:blipFill>
        <p:spPr>
          <a:xfrm>
            <a:off x="112738" y="1685913"/>
            <a:ext cx="2874720" cy="2978339"/>
          </a:xfrm>
          <a:prstGeom prst="rect">
            <a:avLst/>
          </a:prstGeom>
        </p:spPr>
      </p:pic>
      <p:sp>
        <p:nvSpPr>
          <p:cNvPr id="14" name="Объект 2">
            <a:extLst>
              <a:ext uri="{FF2B5EF4-FFF2-40B4-BE49-F238E27FC236}">
                <a16:creationId xmlns:a16="http://schemas.microsoft.com/office/drawing/2014/main" id="{9DD58BE1-BD54-1A42-858A-81ADBC4CE180}"/>
              </a:ext>
            </a:extLst>
          </p:cNvPr>
          <p:cNvSpPr txBox="1">
            <a:spLocks/>
          </p:cNvSpPr>
          <p:nvPr/>
        </p:nvSpPr>
        <p:spPr>
          <a:xfrm>
            <a:off x="2987458" y="1680812"/>
            <a:ext cx="6100175" cy="1682132"/>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dirty="0">
                <a:latin typeface="Calibri" panose="020F0502020204030204" pitchFamily="34" charset="0"/>
                <a:ea typeface="Calibri" panose="020F0502020204030204" pitchFamily="34" charset="0"/>
                <a:cs typeface="Times New Roman" panose="02020603050405020304" pitchFamily="18" charset="0"/>
              </a:rPr>
              <a:t>предлагается новый метод, основанный на поиске </a:t>
            </a:r>
            <a:r>
              <a:rPr lang="en" sz="1200" dirty="0">
                <a:latin typeface="Calibri" panose="020F0502020204030204" pitchFamily="34" charset="0"/>
                <a:ea typeface="Calibri" panose="020F0502020204030204" pitchFamily="34" charset="0"/>
                <a:cs typeface="Times New Roman" panose="02020603050405020304" pitchFamily="18" charset="0"/>
              </a:rPr>
              <a:t>A* </a:t>
            </a:r>
            <a:r>
              <a:rPr lang="ru-RU" sz="1200" dirty="0">
                <a:latin typeface="Calibri" panose="020F0502020204030204" pitchFamily="34" charset="0"/>
                <a:ea typeface="Calibri" panose="020F0502020204030204" pitchFamily="34" charset="0"/>
                <a:cs typeface="Times New Roman" panose="02020603050405020304" pitchFamily="18" charset="0"/>
              </a:rPr>
              <a:t>и имитируемом отжиге. А* широко используется для поиска в древовидной структуре. Он поддерживает приоритетную очередь узлов и продолжает расширять лучший узел в очереди. Поскольку </a:t>
            </a:r>
            <a:r>
              <a:rPr lang="en" sz="1200" dirty="0">
                <a:latin typeface="Calibri" panose="020F0502020204030204" pitchFamily="34" charset="0"/>
                <a:ea typeface="Calibri" panose="020F0502020204030204" pitchFamily="34" charset="0"/>
                <a:cs typeface="Times New Roman" panose="02020603050405020304" pitchFamily="18" charset="0"/>
              </a:rPr>
              <a:t>A* </a:t>
            </a:r>
            <a:r>
              <a:rPr lang="ru-RU" sz="1200" dirty="0">
                <a:latin typeface="Calibri" panose="020F0502020204030204" pitchFamily="34" charset="0"/>
                <a:ea typeface="Calibri" panose="020F0502020204030204" pitchFamily="34" charset="0"/>
                <a:cs typeface="Times New Roman" panose="02020603050405020304" pitchFamily="18" charset="0"/>
              </a:rPr>
              <a:t>всегда использует лучший узел, вводится моделируемый отжиг, чтобы сбалансировать разведку и эксплуатацию, не выбирая предполагаемую лучшую архитектуру с вероятностью.</a:t>
            </a:r>
          </a:p>
        </p:txBody>
      </p:sp>
    </p:spTree>
    <p:extLst>
      <p:ext uri="{BB962C8B-B14F-4D97-AF65-F5344CB8AC3E}">
        <p14:creationId xmlns:p14="http://schemas.microsoft.com/office/powerpoint/2010/main" val="245300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5462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2</a:t>
            </a:fld>
            <a:endParaRPr lang="en-US" dirty="0"/>
          </a:p>
        </p:txBody>
      </p:sp>
      <p:sp>
        <p:nvSpPr>
          <p:cNvPr id="7" name="Объект 2">
            <a:extLst>
              <a:ext uri="{FF2B5EF4-FFF2-40B4-BE49-F238E27FC236}">
                <a16:creationId xmlns:a16="http://schemas.microsoft.com/office/drawing/2014/main" id="{E0322B62-E098-094A-98E4-56C071463B3C}"/>
              </a:ext>
            </a:extLst>
          </p:cNvPr>
          <p:cNvSpPr txBox="1">
            <a:spLocks/>
          </p:cNvSpPr>
          <p:nvPr/>
        </p:nvSpPr>
        <p:spPr>
          <a:xfrm>
            <a:off x="4331208" y="1156342"/>
            <a:ext cx="4416430" cy="1085817"/>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10000"/>
              </a:lnSpc>
              <a:spcBef>
                <a:spcPts val="0"/>
              </a:spcBef>
            </a:pPr>
            <a:endParaRPr lang="ru-RU" sz="1200" dirty="0">
              <a:solidFill>
                <a:srgbClr val="800000"/>
              </a:solidFill>
            </a:endParaRPr>
          </a:p>
        </p:txBody>
      </p:sp>
      <p:sp>
        <p:nvSpPr>
          <p:cNvPr id="2" name="Заголовок 1">
            <a:extLst>
              <a:ext uri="{FF2B5EF4-FFF2-40B4-BE49-F238E27FC236}">
                <a16:creationId xmlns:a16="http://schemas.microsoft.com/office/drawing/2014/main" id="{221270EE-E6BF-594A-AB61-40921FCF22AF}"/>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pic>
        <p:nvPicPr>
          <p:cNvPr id="3" name="Рисунок 2">
            <a:extLst>
              <a:ext uri="{FF2B5EF4-FFF2-40B4-BE49-F238E27FC236}">
                <a16:creationId xmlns:a16="http://schemas.microsoft.com/office/drawing/2014/main" id="{A412F5D0-7A38-4744-A105-7C270A7A89E3}"/>
              </a:ext>
            </a:extLst>
          </p:cNvPr>
          <p:cNvPicPr>
            <a:picLocks noChangeAspect="1"/>
          </p:cNvPicPr>
          <p:nvPr/>
        </p:nvPicPr>
        <p:blipFill>
          <a:blip r:embed="rId2"/>
          <a:stretch>
            <a:fillRect/>
          </a:stretch>
        </p:blipFill>
        <p:spPr>
          <a:xfrm>
            <a:off x="11179" y="993284"/>
            <a:ext cx="3572468" cy="3159200"/>
          </a:xfrm>
          <a:prstGeom prst="rect">
            <a:avLst/>
          </a:prstGeom>
        </p:spPr>
      </p:pic>
      <p:pic>
        <p:nvPicPr>
          <p:cNvPr id="5" name="Рисунок 4">
            <a:extLst>
              <a:ext uri="{FF2B5EF4-FFF2-40B4-BE49-F238E27FC236}">
                <a16:creationId xmlns:a16="http://schemas.microsoft.com/office/drawing/2014/main" id="{FD3B815D-D1B0-FE4A-9616-8D499861C61B}"/>
              </a:ext>
            </a:extLst>
          </p:cNvPr>
          <p:cNvPicPr>
            <a:picLocks noChangeAspect="1"/>
          </p:cNvPicPr>
          <p:nvPr/>
        </p:nvPicPr>
        <p:blipFill>
          <a:blip r:embed="rId3"/>
          <a:stretch>
            <a:fillRect/>
          </a:stretch>
        </p:blipFill>
        <p:spPr>
          <a:xfrm>
            <a:off x="3255470" y="2774515"/>
            <a:ext cx="1991630" cy="1278210"/>
          </a:xfrm>
          <a:prstGeom prst="rect">
            <a:avLst/>
          </a:prstGeom>
        </p:spPr>
      </p:pic>
      <p:pic>
        <p:nvPicPr>
          <p:cNvPr id="6" name="Рисунок 5">
            <a:extLst>
              <a:ext uri="{FF2B5EF4-FFF2-40B4-BE49-F238E27FC236}">
                <a16:creationId xmlns:a16="http://schemas.microsoft.com/office/drawing/2014/main" id="{080C64B8-104C-884D-B3B0-D76DCBAD6DFB}"/>
              </a:ext>
            </a:extLst>
          </p:cNvPr>
          <p:cNvPicPr>
            <a:picLocks noChangeAspect="1"/>
          </p:cNvPicPr>
          <p:nvPr/>
        </p:nvPicPr>
        <p:blipFill>
          <a:blip r:embed="rId4"/>
          <a:stretch>
            <a:fillRect/>
          </a:stretch>
        </p:blipFill>
        <p:spPr>
          <a:xfrm>
            <a:off x="11308" y="389007"/>
            <a:ext cx="2832100" cy="584200"/>
          </a:xfrm>
          <a:prstGeom prst="rect">
            <a:avLst/>
          </a:prstGeom>
        </p:spPr>
      </p:pic>
      <p:sp>
        <p:nvSpPr>
          <p:cNvPr id="9" name="Объект 2">
            <a:extLst>
              <a:ext uri="{FF2B5EF4-FFF2-40B4-BE49-F238E27FC236}">
                <a16:creationId xmlns:a16="http://schemas.microsoft.com/office/drawing/2014/main" id="{45B20DA1-49EA-B346-AE61-AE809A4210E7}"/>
              </a:ext>
            </a:extLst>
          </p:cNvPr>
          <p:cNvSpPr txBox="1">
            <a:spLocks/>
          </p:cNvSpPr>
          <p:nvPr/>
        </p:nvSpPr>
        <p:spPr>
          <a:xfrm>
            <a:off x="5282693" y="2779547"/>
            <a:ext cx="3728581" cy="181124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1300" dirty="0">
                <a:solidFill>
                  <a:srgbClr val="800000"/>
                </a:solidFill>
                <a:latin typeface="+mj-lt"/>
              </a:rPr>
              <a:t>Haifeng </a:t>
            </a:r>
            <a:r>
              <a:rPr lang="en" sz="1300" dirty="0" err="1">
                <a:solidFill>
                  <a:srgbClr val="800000"/>
                </a:solidFill>
                <a:latin typeface="+mj-lt"/>
              </a:rPr>
              <a:t>Jin</a:t>
            </a:r>
            <a:r>
              <a:rPr lang="en" sz="1300" dirty="0">
                <a:solidFill>
                  <a:srgbClr val="800000"/>
                </a:solidFill>
                <a:latin typeface="+mj-lt"/>
              </a:rPr>
              <a:t>, </a:t>
            </a:r>
            <a:r>
              <a:rPr lang="en" sz="1300" dirty="0" err="1">
                <a:solidFill>
                  <a:srgbClr val="800000"/>
                </a:solidFill>
                <a:latin typeface="+mj-lt"/>
              </a:rPr>
              <a:t>Qingquan</a:t>
            </a:r>
            <a:r>
              <a:rPr lang="en" sz="1300" dirty="0">
                <a:solidFill>
                  <a:srgbClr val="800000"/>
                </a:solidFill>
                <a:latin typeface="+mj-lt"/>
              </a:rPr>
              <a:t> Song, Xia Hu “</a:t>
            </a:r>
            <a:r>
              <a:rPr lang="en" sz="1300" b="1" i="1" dirty="0">
                <a:solidFill>
                  <a:srgbClr val="800000"/>
                </a:solidFill>
                <a:latin typeface="+mj-lt"/>
              </a:rPr>
              <a:t>Auto-</a:t>
            </a:r>
            <a:r>
              <a:rPr lang="en" sz="1300" b="1" i="1" dirty="0" err="1">
                <a:solidFill>
                  <a:srgbClr val="800000"/>
                </a:solidFill>
                <a:latin typeface="+mj-lt"/>
              </a:rPr>
              <a:t>Keras</a:t>
            </a:r>
            <a:r>
              <a:rPr lang="en" sz="1300" b="1" i="1" dirty="0">
                <a:solidFill>
                  <a:srgbClr val="800000"/>
                </a:solidFill>
                <a:latin typeface="+mj-lt"/>
              </a:rPr>
              <a:t>: An Efficient Neural Architecture Search System</a:t>
            </a:r>
            <a:r>
              <a:rPr lang="en" sz="1300" dirty="0">
                <a:solidFill>
                  <a:srgbClr val="800000"/>
                </a:solidFill>
                <a:latin typeface="+mj-lt"/>
              </a:rPr>
              <a:t>”, Department of Computer Science and Engineering, Texas A&amp;M University. 2018</a:t>
            </a:r>
          </a:p>
          <a:p>
            <a:pPr algn="just">
              <a:lnSpc>
                <a:spcPct val="110000"/>
              </a:lnSpc>
              <a:spcBef>
                <a:spcPts val="0"/>
              </a:spcBef>
            </a:pPr>
            <a:r>
              <a:rPr lang="en" sz="1300" dirty="0">
                <a:solidFill>
                  <a:srgbClr val="800000"/>
                </a:solidFill>
                <a:latin typeface="+mj-lt"/>
                <a:hlinkClick r:id="rId5"/>
              </a:rPr>
              <a:t>https://arxiv.org/abs/1806.10282</a:t>
            </a:r>
            <a:endParaRPr lang="en" sz="1300" dirty="0">
              <a:solidFill>
                <a:srgbClr val="800000"/>
              </a:solidFill>
              <a:latin typeface="+mj-lt"/>
            </a:endParaRPr>
          </a:p>
          <a:p>
            <a:pPr algn="just">
              <a:lnSpc>
                <a:spcPct val="110000"/>
              </a:lnSpc>
              <a:spcBef>
                <a:spcPts val="0"/>
              </a:spcBef>
            </a:pPr>
            <a:r>
              <a:rPr lang="en" sz="1300" dirty="0">
                <a:solidFill>
                  <a:srgbClr val="800000"/>
                </a:solidFill>
                <a:latin typeface="+mj-lt"/>
                <a:hlinkClick r:id="rId6"/>
              </a:rPr>
              <a:t>https://autokeras.com</a:t>
            </a:r>
            <a:endParaRPr lang="en" sz="1300" dirty="0">
              <a:solidFill>
                <a:srgbClr val="800000"/>
              </a:solidFill>
              <a:latin typeface="+mj-lt"/>
            </a:endParaRPr>
          </a:p>
          <a:p>
            <a:pPr algn="just">
              <a:lnSpc>
                <a:spcPct val="110000"/>
              </a:lnSpc>
              <a:spcBef>
                <a:spcPts val="0"/>
              </a:spcBef>
            </a:pPr>
            <a:r>
              <a:rPr lang="en" sz="1300" dirty="0">
                <a:solidFill>
                  <a:srgbClr val="800000"/>
                </a:solidFill>
                <a:latin typeface="+mj-lt"/>
                <a:hlinkClick r:id="rId7"/>
              </a:rPr>
              <a:t>https://github.com/keras-team/autokeras</a:t>
            </a:r>
            <a:endParaRPr lang="en" sz="1300" dirty="0">
              <a:solidFill>
                <a:srgbClr val="800000"/>
              </a:solidFill>
              <a:latin typeface="+mj-lt"/>
            </a:endParaRPr>
          </a:p>
          <a:p>
            <a:pPr marL="0" indent="0" algn="just">
              <a:lnSpc>
                <a:spcPct val="110000"/>
              </a:lnSpc>
              <a:spcBef>
                <a:spcPts val="0"/>
              </a:spcBef>
              <a:buNone/>
            </a:pPr>
            <a:endParaRPr lang="en" sz="1300" dirty="0">
              <a:solidFill>
                <a:srgbClr val="800000"/>
              </a:solidFill>
              <a:latin typeface="+mj-lt"/>
            </a:endParaRPr>
          </a:p>
          <a:p>
            <a:pPr marL="0" indent="0" algn="just">
              <a:lnSpc>
                <a:spcPct val="110000"/>
              </a:lnSpc>
              <a:spcBef>
                <a:spcPts val="0"/>
              </a:spcBef>
              <a:buNone/>
            </a:pPr>
            <a:endParaRPr lang="en" sz="1300" dirty="0">
              <a:solidFill>
                <a:srgbClr val="800000"/>
              </a:solidFill>
              <a:latin typeface="+mj-lt"/>
            </a:endParaRPr>
          </a:p>
          <a:p>
            <a:pPr marL="0" indent="0" algn="just">
              <a:lnSpc>
                <a:spcPct val="110000"/>
              </a:lnSpc>
              <a:spcBef>
                <a:spcPts val="0"/>
              </a:spcBef>
              <a:buNone/>
            </a:pPr>
            <a:endParaRPr lang="en" sz="1300" dirty="0">
              <a:solidFill>
                <a:srgbClr val="800000"/>
              </a:solidFill>
              <a:latin typeface="+mj-lt"/>
            </a:endParaRPr>
          </a:p>
          <a:p>
            <a:pPr marL="0" indent="0" algn="just">
              <a:lnSpc>
                <a:spcPct val="110000"/>
              </a:lnSpc>
              <a:spcBef>
                <a:spcPts val="0"/>
              </a:spcBef>
              <a:buNone/>
            </a:pPr>
            <a:endParaRPr lang="ru-RU" sz="1300" dirty="0">
              <a:solidFill>
                <a:srgbClr val="800000"/>
              </a:solidFill>
              <a:latin typeface="+mj-lt"/>
            </a:endParaRPr>
          </a:p>
          <a:p>
            <a:pPr marL="0" indent="0" algn="just">
              <a:lnSpc>
                <a:spcPct val="110000"/>
              </a:lnSpc>
              <a:spcBef>
                <a:spcPts val="0"/>
              </a:spcBef>
              <a:buNone/>
            </a:pPr>
            <a:endParaRPr lang="ru-RU" sz="1300" b="1" dirty="0">
              <a:solidFill>
                <a:srgbClr val="800000"/>
              </a:solidFill>
              <a:latin typeface="+mj-lt"/>
            </a:endParaRPr>
          </a:p>
          <a:p>
            <a:pPr algn="just">
              <a:lnSpc>
                <a:spcPct val="110000"/>
              </a:lnSpc>
              <a:spcBef>
                <a:spcPts val="0"/>
              </a:spcBef>
            </a:pPr>
            <a:endParaRPr lang="en-US" sz="1300" dirty="0">
              <a:solidFill>
                <a:srgbClr val="800000"/>
              </a:solidFill>
            </a:endParaRPr>
          </a:p>
          <a:p>
            <a:pPr algn="just">
              <a:lnSpc>
                <a:spcPct val="110000"/>
              </a:lnSpc>
              <a:spcBef>
                <a:spcPts val="0"/>
              </a:spcBef>
            </a:pPr>
            <a:endParaRPr lang="ru-RU" sz="1300" dirty="0">
              <a:solidFill>
                <a:srgbClr val="800000"/>
              </a:solidFill>
            </a:endParaRPr>
          </a:p>
          <a:p>
            <a:pPr algn="just">
              <a:lnSpc>
                <a:spcPct val="110000"/>
              </a:lnSpc>
              <a:spcBef>
                <a:spcPts val="0"/>
              </a:spcBef>
            </a:pPr>
            <a:endParaRPr lang="ru-RU" sz="1300" dirty="0">
              <a:solidFill>
                <a:srgbClr val="800000"/>
              </a:solidFill>
              <a:latin typeface="+mj-lt"/>
            </a:endParaRPr>
          </a:p>
        </p:txBody>
      </p:sp>
      <p:sp>
        <p:nvSpPr>
          <p:cNvPr id="11" name="Объект 2">
            <a:extLst>
              <a:ext uri="{FF2B5EF4-FFF2-40B4-BE49-F238E27FC236}">
                <a16:creationId xmlns:a16="http://schemas.microsoft.com/office/drawing/2014/main" id="{7635396F-4445-1F44-9B18-D19E390654E4}"/>
              </a:ext>
            </a:extLst>
          </p:cNvPr>
          <p:cNvSpPr txBox="1">
            <a:spLocks/>
          </p:cNvSpPr>
          <p:nvPr/>
        </p:nvSpPr>
        <p:spPr>
          <a:xfrm>
            <a:off x="0" y="4543575"/>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en" sz="800" dirty="0">
                <a:hlinkClick r:id="rId8"/>
              </a:rPr>
              <a:t>https://www.pyimagesearch.com/2019/01/07/auto-keras-and-automl-a-getting-started-guide/</a:t>
            </a:r>
            <a:endParaRPr lang="ru-RU" sz="800" dirty="0"/>
          </a:p>
        </p:txBody>
      </p:sp>
      <p:sp>
        <p:nvSpPr>
          <p:cNvPr id="10" name="Объект 2">
            <a:extLst>
              <a:ext uri="{FF2B5EF4-FFF2-40B4-BE49-F238E27FC236}">
                <a16:creationId xmlns:a16="http://schemas.microsoft.com/office/drawing/2014/main" id="{D3E2048A-188F-8447-8C88-800CF329F4D5}"/>
              </a:ext>
            </a:extLst>
          </p:cNvPr>
          <p:cNvSpPr txBox="1">
            <a:spLocks/>
          </p:cNvSpPr>
          <p:nvPr/>
        </p:nvSpPr>
        <p:spPr>
          <a:xfrm>
            <a:off x="3632548" y="399772"/>
            <a:ext cx="5511451" cy="2525055"/>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ru-RU" sz="1300" dirty="0">
                <a:solidFill>
                  <a:srgbClr val="800000"/>
                </a:solidFill>
                <a:latin typeface="+mj-lt"/>
              </a:rPr>
              <a:t>Так как все предыдущие реализации </a:t>
            </a:r>
            <a:r>
              <a:rPr lang="en" sz="1300" b="1" i="1" dirty="0">
                <a:solidFill>
                  <a:srgbClr val="800000"/>
                </a:solidFill>
                <a:latin typeface="+mj-lt"/>
              </a:rPr>
              <a:t>NAS, </a:t>
            </a:r>
            <a:r>
              <a:rPr lang="en" sz="1300" b="1" i="1" dirty="0" err="1">
                <a:solidFill>
                  <a:srgbClr val="800000"/>
                </a:solidFill>
                <a:latin typeface="+mj-lt"/>
              </a:rPr>
              <a:t>NASNet</a:t>
            </a:r>
            <a:r>
              <a:rPr lang="en" sz="1300" b="1" i="1" dirty="0">
                <a:solidFill>
                  <a:srgbClr val="800000"/>
                </a:solidFill>
                <a:latin typeface="+mj-lt"/>
              </a:rPr>
              <a:t> </a:t>
            </a:r>
            <a:r>
              <a:rPr lang="ru-RU" sz="1300" b="1" i="1" dirty="0">
                <a:solidFill>
                  <a:srgbClr val="800000"/>
                </a:solidFill>
                <a:latin typeface="+mj-lt"/>
              </a:rPr>
              <a:t>и </a:t>
            </a:r>
            <a:r>
              <a:rPr lang="en" sz="1300" b="1" i="1" dirty="0">
                <a:solidFill>
                  <a:srgbClr val="800000"/>
                </a:solidFill>
                <a:latin typeface="+mj-lt"/>
              </a:rPr>
              <a:t>PNAS </a:t>
            </a:r>
            <a:r>
              <a:rPr lang="ru-RU" sz="1300" dirty="0">
                <a:solidFill>
                  <a:srgbClr val="800000"/>
                </a:solidFill>
                <a:latin typeface="+mj-lt"/>
              </a:rPr>
              <a:t>были очень </a:t>
            </a:r>
            <a:r>
              <a:rPr lang="ru-RU" sz="1300" dirty="0" err="1">
                <a:solidFill>
                  <a:srgbClr val="800000"/>
                </a:solidFill>
                <a:latin typeface="+mj-lt"/>
              </a:rPr>
              <a:t>ресурсозатратными</a:t>
            </a:r>
            <a:r>
              <a:rPr lang="ru-RU" sz="1300" dirty="0">
                <a:solidFill>
                  <a:srgbClr val="800000"/>
                </a:solidFill>
                <a:latin typeface="+mj-lt"/>
              </a:rPr>
              <a:t>, то был </a:t>
            </a:r>
            <a:r>
              <a:rPr lang="ru-RU" sz="1300" dirty="0" err="1">
                <a:solidFill>
                  <a:srgbClr val="800000"/>
                </a:solidFill>
                <a:latin typeface="+mj-lt"/>
              </a:rPr>
              <a:t>предлоджен</a:t>
            </a:r>
            <a:r>
              <a:rPr lang="ru-RU" sz="1300" dirty="0">
                <a:solidFill>
                  <a:srgbClr val="800000"/>
                </a:solidFill>
                <a:latin typeface="+mj-lt"/>
              </a:rPr>
              <a:t> новый метод поиска структур, основанный </a:t>
            </a:r>
            <a:r>
              <a:rPr lang="ru-RU" sz="1300" b="1" i="1" dirty="0">
                <a:solidFill>
                  <a:srgbClr val="800000"/>
                </a:solidFill>
                <a:latin typeface="+mj-lt"/>
              </a:rPr>
              <a:t>на Байесовской оптимизации и </a:t>
            </a:r>
            <a:r>
              <a:rPr lang="ru-RU" sz="1300" b="1" i="1" dirty="0" err="1">
                <a:solidFill>
                  <a:srgbClr val="800000"/>
                </a:solidFill>
                <a:latin typeface="+mj-lt"/>
              </a:rPr>
              <a:t>Гауссовских</a:t>
            </a:r>
            <a:r>
              <a:rPr lang="ru-RU" sz="1300" b="1" i="1" dirty="0">
                <a:solidFill>
                  <a:srgbClr val="800000"/>
                </a:solidFill>
                <a:latin typeface="+mj-lt"/>
              </a:rPr>
              <a:t> процессах</a:t>
            </a:r>
            <a:r>
              <a:rPr lang="ru-RU" sz="1300" dirty="0">
                <a:solidFill>
                  <a:srgbClr val="800000"/>
                </a:solidFill>
                <a:latin typeface="+mj-lt"/>
              </a:rPr>
              <a:t>.</a:t>
            </a:r>
          </a:p>
          <a:p>
            <a:pPr marL="0" indent="0" algn="just">
              <a:lnSpc>
                <a:spcPct val="110000"/>
              </a:lnSpc>
              <a:spcBef>
                <a:spcPts val="0"/>
              </a:spcBef>
              <a:buNone/>
            </a:pPr>
            <a:endParaRPr lang="ru-RU" sz="1300" dirty="0">
              <a:solidFill>
                <a:srgbClr val="800000"/>
              </a:solidFill>
              <a:latin typeface="+mj-lt"/>
            </a:endParaRPr>
          </a:p>
          <a:p>
            <a:pPr marL="0" indent="0" algn="just">
              <a:lnSpc>
                <a:spcPct val="110000"/>
              </a:lnSpc>
              <a:spcBef>
                <a:spcPts val="0"/>
              </a:spcBef>
              <a:buNone/>
            </a:pPr>
            <a:r>
              <a:rPr lang="ru-RU" sz="1300" dirty="0">
                <a:solidFill>
                  <a:srgbClr val="800000"/>
                </a:solidFill>
                <a:latin typeface="+mj-lt"/>
              </a:rPr>
              <a:t>Метод основан на последовательном преобразовании структуры, направляемой Байесовской оптимизацией. Для данного метода разработана очень качественная высокоуровневая реализация, </a:t>
            </a:r>
            <a:r>
              <a:rPr lang="ru-RU" sz="1300">
                <a:solidFill>
                  <a:srgbClr val="800000"/>
                </a:solidFill>
                <a:latin typeface="+mj-lt"/>
              </a:rPr>
              <a:t>поддерживаемая сообществом, </a:t>
            </a:r>
            <a:r>
              <a:rPr lang="ru-RU" sz="1300" dirty="0">
                <a:solidFill>
                  <a:srgbClr val="800000"/>
                </a:solidFill>
                <a:latin typeface="+mj-lt"/>
              </a:rPr>
              <a:t>и поддерживающая последние версии языка </a:t>
            </a:r>
            <a:r>
              <a:rPr lang="en-US" sz="1300" b="1" dirty="0">
                <a:solidFill>
                  <a:srgbClr val="800000"/>
                </a:solidFill>
                <a:latin typeface="+mj-lt"/>
              </a:rPr>
              <a:t>Python</a:t>
            </a:r>
            <a:r>
              <a:rPr lang="ru-RU" sz="1300" dirty="0">
                <a:solidFill>
                  <a:srgbClr val="800000"/>
                </a:solidFill>
                <a:latin typeface="+mj-lt"/>
              </a:rPr>
              <a:t> и библиотек, на основе которых она построена.</a:t>
            </a:r>
          </a:p>
          <a:p>
            <a:pPr marL="0" indent="0" algn="just">
              <a:lnSpc>
                <a:spcPct val="110000"/>
              </a:lnSpc>
              <a:spcBef>
                <a:spcPts val="0"/>
              </a:spcBef>
              <a:buNone/>
            </a:pPr>
            <a:endParaRPr lang="ru-RU" sz="1300" b="1" dirty="0">
              <a:solidFill>
                <a:srgbClr val="800000"/>
              </a:solidFill>
              <a:latin typeface="+mj-lt"/>
            </a:endParaRPr>
          </a:p>
          <a:p>
            <a:pPr algn="just">
              <a:lnSpc>
                <a:spcPct val="110000"/>
              </a:lnSpc>
              <a:spcBef>
                <a:spcPts val="0"/>
              </a:spcBef>
            </a:pPr>
            <a:endParaRPr lang="en-US" sz="1300" dirty="0">
              <a:solidFill>
                <a:srgbClr val="800000"/>
              </a:solidFill>
            </a:endParaRPr>
          </a:p>
          <a:p>
            <a:pPr algn="just">
              <a:lnSpc>
                <a:spcPct val="110000"/>
              </a:lnSpc>
              <a:spcBef>
                <a:spcPts val="0"/>
              </a:spcBef>
            </a:pPr>
            <a:endParaRPr lang="ru-RU" sz="1300" dirty="0">
              <a:solidFill>
                <a:srgbClr val="800000"/>
              </a:solidFill>
            </a:endParaRPr>
          </a:p>
          <a:p>
            <a:pPr algn="just">
              <a:lnSpc>
                <a:spcPct val="110000"/>
              </a:lnSpc>
              <a:spcBef>
                <a:spcPts val="0"/>
              </a:spcBef>
            </a:pPr>
            <a:endParaRPr lang="ru-RU" sz="1300" dirty="0">
              <a:solidFill>
                <a:srgbClr val="800000"/>
              </a:solidFill>
              <a:latin typeface="+mj-lt"/>
            </a:endParaRPr>
          </a:p>
        </p:txBody>
      </p:sp>
    </p:spTree>
    <p:extLst>
      <p:ext uri="{BB962C8B-B14F-4D97-AF65-F5344CB8AC3E}">
        <p14:creationId xmlns:p14="http://schemas.microsoft.com/office/powerpoint/2010/main" val="3799901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3</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0" y="4678362"/>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en"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pic>
        <p:nvPicPr>
          <p:cNvPr id="6" name="Рисунок 5">
            <a:extLst>
              <a:ext uri="{FF2B5EF4-FFF2-40B4-BE49-F238E27FC236}">
                <a16:creationId xmlns:a16="http://schemas.microsoft.com/office/drawing/2014/main" id="{89ADBFD1-9164-3A41-968E-91BEA5FDDF4C}"/>
              </a:ext>
            </a:extLst>
          </p:cNvPr>
          <p:cNvPicPr>
            <a:picLocks noChangeAspect="1"/>
          </p:cNvPicPr>
          <p:nvPr/>
        </p:nvPicPr>
        <p:blipFill>
          <a:blip r:embed="rId3"/>
          <a:stretch>
            <a:fillRect/>
          </a:stretch>
        </p:blipFill>
        <p:spPr>
          <a:xfrm>
            <a:off x="185107" y="486380"/>
            <a:ext cx="3059134" cy="2595023"/>
          </a:xfrm>
          <a:prstGeom prst="rect">
            <a:avLst/>
          </a:prstGeom>
        </p:spPr>
      </p:pic>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3494038" y="335941"/>
            <a:ext cx="5524701" cy="2239949"/>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buNone/>
            </a:pPr>
            <a:r>
              <a:rPr lang="ru-RU" sz="1300" dirty="0">
                <a:latin typeface="+mj-lt"/>
                <a:ea typeface="Calibri" panose="020F0502020204030204" pitchFamily="34" charset="0"/>
                <a:cs typeface="Times New Roman" panose="02020603050405020304" pitchFamily="18" charset="0"/>
              </a:rPr>
              <a:t>Общая проблема поиска нейронной архитектуры, которую мы изучали в этой статье, определяется следующим образом: Учитывая пространство поиска нейронной архитектуры, входные данные </a:t>
            </a:r>
            <a:r>
              <a:rPr lang="ru-RU" sz="1300" b="1" i="1" dirty="0" err="1">
                <a:latin typeface="+mj-lt"/>
                <a:ea typeface="Calibri" panose="020F0502020204030204" pitchFamily="34" charset="0"/>
                <a:cs typeface="Times New Roman" panose="02020603050405020304" pitchFamily="18" charset="0"/>
              </a:rPr>
              <a:t>D</a:t>
            </a:r>
            <a:r>
              <a:rPr lang="ru-RU" sz="1300" dirty="0">
                <a:latin typeface="+mj-lt"/>
                <a:ea typeface="Calibri" panose="020F0502020204030204" pitchFamily="34" charset="0"/>
                <a:cs typeface="Times New Roman" panose="02020603050405020304" pitchFamily="18" charset="0"/>
              </a:rPr>
              <a:t> разделены на </a:t>
            </a:r>
            <a:r>
              <a:rPr lang="ru-RU" sz="1300" b="1" i="1" dirty="0" err="1">
                <a:latin typeface="+mj-lt"/>
                <a:ea typeface="Calibri" panose="020F0502020204030204" pitchFamily="34" charset="0"/>
                <a:cs typeface="Times New Roman" panose="02020603050405020304" pitchFamily="18" charset="0"/>
              </a:rPr>
              <a:t>D</a:t>
            </a:r>
            <a:r>
              <a:rPr lang="ru-RU" sz="1300" b="1" i="1" baseline="-25000" dirty="0" err="1">
                <a:latin typeface="+mj-lt"/>
                <a:ea typeface="Calibri" panose="020F0502020204030204" pitchFamily="34" charset="0"/>
                <a:cs typeface="Times New Roman" panose="02020603050405020304" pitchFamily="18" charset="0"/>
              </a:rPr>
              <a:t>trai</a:t>
            </a:r>
            <a:r>
              <a:rPr lang="ru-RU" sz="1300" i="1" baseline="-25000" dirty="0" err="1">
                <a:latin typeface="+mj-lt"/>
                <a:ea typeface="Calibri" panose="020F0502020204030204" pitchFamily="34" charset="0"/>
                <a:cs typeface="Times New Roman" panose="02020603050405020304" pitchFamily="18" charset="0"/>
              </a:rPr>
              <a:t>n</a:t>
            </a:r>
            <a:r>
              <a:rPr lang="ru-RU" sz="1300" dirty="0">
                <a:latin typeface="+mj-lt"/>
                <a:ea typeface="Calibri" panose="020F0502020204030204" pitchFamily="34" charset="0"/>
                <a:cs typeface="Times New Roman" panose="02020603050405020304" pitchFamily="18" charset="0"/>
              </a:rPr>
              <a:t> и </a:t>
            </a:r>
            <a:r>
              <a:rPr lang="ru-RU" sz="1300" b="1" i="1" dirty="0" err="1">
                <a:latin typeface="+mj-lt"/>
                <a:ea typeface="Calibri" panose="020F0502020204030204" pitchFamily="34" charset="0"/>
                <a:cs typeface="Times New Roman" panose="02020603050405020304" pitchFamily="18" charset="0"/>
              </a:rPr>
              <a:t>D</a:t>
            </a:r>
            <a:r>
              <a:rPr lang="ru-RU" sz="1300" b="1" i="1" baseline="-25000" dirty="0" err="1">
                <a:latin typeface="+mj-lt"/>
                <a:ea typeface="Calibri" panose="020F0502020204030204" pitchFamily="34" charset="0"/>
                <a:cs typeface="Times New Roman" panose="02020603050405020304" pitchFamily="18" charset="0"/>
              </a:rPr>
              <a:t>val</a:t>
            </a:r>
            <a:r>
              <a:rPr lang="ru-RU" sz="1300" dirty="0">
                <a:latin typeface="+mj-lt"/>
                <a:ea typeface="Calibri" panose="020F0502020204030204" pitchFamily="34" charset="0"/>
                <a:cs typeface="Times New Roman" panose="02020603050405020304" pitchFamily="18" charset="0"/>
              </a:rPr>
              <a:t> и функцию потерь </a:t>
            </a:r>
            <a:r>
              <a:rPr lang="en-US" sz="1300" b="1" i="1" dirty="0">
                <a:latin typeface="+mj-lt"/>
                <a:ea typeface="Calibri" panose="020F0502020204030204" pitchFamily="34" charset="0"/>
                <a:cs typeface="Times New Roman" panose="02020603050405020304" pitchFamily="18" charset="0"/>
              </a:rPr>
              <a:t>Cost</a:t>
            </a:r>
            <a:r>
              <a:rPr lang="ru-RU" sz="1300" b="1" i="1" dirty="0">
                <a:latin typeface="+mj-lt"/>
                <a:ea typeface="Calibri" panose="020F0502020204030204" pitchFamily="34" charset="0"/>
                <a:cs typeface="Times New Roman" panose="02020603050405020304" pitchFamily="18" charset="0"/>
              </a:rPr>
              <a:t>(.)</a:t>
            </a:r>
            <a:r>
              <a:rPr lang="ru-RU" sz="1300" dirty="0">
                <a:latin typeface="+mj-lt"/>
                <a:ea typeface="Calibri" panose="020F0502020204030204" pitchFamily="34" charset="0"/>
                <a:cs typeface="Times New Roman" panose="02020603050405020304" pitchFamily="18" charset="0"/>
              </a:rPr>
              <a:t>. Эта функция нацелена на поиск оптимальной нейронной сети </a:t>
            </a:r>
            <a:r>
              <a:rPr lang="ru-RU" sz="1300" b="1" dirty="0">
                <a:solidFill>
                  <a:srgbClr val="800000"/>
                </a:solidFill>
                <a:latin typeface="+mj-lt"/>
              </a:rPr>
              <a:t> </a:t>
            </a:r>
          </a:p>
          <a:p>
            <a:pPr marL="0" indent="0">
              <a:spcAft>
                <a:spcPts val="0"/>
              </a:spcAft>
              <a:buNone/>
            </a:pPr>
            <a:endParaRPr lang="ru-RU" sz="1300" b="1" dirty="0">
              <a:solidFill>
                <a:srgbClr val="800000"/>
              </a:solidFill>
              <a:latin typeface="+mj-lt"/>
            </a:endParaRPr>
          </a:p>
          <a:p>
            <a:pPr marL="0" indent="0" algn="just">
              <a:spcAft>
                <a:spcPts val="0"/>
              </a:spcAft>
              <a:buNone/>
            </a:pPr>
            <a:r>
              <a:rPr lang="ru-RU" sz="1300" dirty="0">
                <a:latin typeface="+mj-lt"/>
                <a:ea typeface="Calibri" panose="020F0502020204030204" pitchFamily="34" charset="0"/>
                <a:cs typeface="Times New Roman" panose="02020603050405020304" pitchFamily="18" charset="0"/>
              </a:rPr>
              <a:t>где </a:t>
            </a:r>
            <a:r>
              <a:rPr lang="ru-RU" sz="1300" b="1" i="1" dirty="0" err="1">
                <a:latin typeface="+mj-lt"/>
                <a:ea typeface="Calibri" panose="020F0502020204030204" pitchFamily="34" charset="0"/>
                <a:cs typeface="Times New Roman" panose="02020603050405020304" pitchFamily="18" charset="0"/>
              </a:rPr>
              <a:t>Cost</a:t>
            </a:r>
            <a:r>
              <a:rPr lang="ru-RU" sz="1300" dirty="0">
                <a:latin typeface="+mj-lt"/>
                <a:ea typeface="Calibri" panose="020F0502020204030204" pitchFamily="34" charset="0"/>
                <a:cs typeface="Times New Roman" panose="02020603050405020304" pitchFamily="18" charset="0"/>
              </a:rPr>
              <a:t> - метрическая функция оценки, например, точность, среднеквадратичная ошибка, </a:t>
            </a:r>
            <a:r>
              <a:rPr lang="ru-RU" sz="1300" b="1" i="1" dirty="0" err="1">
                <a:latin typeface="+mj-lt"/>
                <a:ea typeface="Calibri" panose="020F0502020204030204" pitchFamily="34" charset="0"/>
                <a:cs typeface="Times New Roman" panose="02020603050405020304" pitchFamily="18" charset="0"/>
              </a:rPr>
              <a:t>θ</a:t>
            </a:r>
            <a:r>
              <a:rPr lang="ru-RU" sz="1300" b="1" i="1" baseline="30000" dirty="0">
                <a:latin typeface="+mj-lt"/>
                <a:ea typeface="Calibri" panose="020F0502020204030204" pitchFamily="34" charset="0"/>
                <a:cs typeface="Cambria Math" panose="02040503050406030204" pitchFamily="18" charset="0"/>
              </a:rPr>
              <a:t>∗</a:t>
            </a:r>
            <a:r>
              <a:rPr lang="ru-RU" sz="1300" dirty="0">
                <a:latin typeface="+mj-lt"/>
                <a:ea typeface="Calibri" panose="020F0502020204030204" pitchFamily="34" charset="0"/>
                <a:cs typeface="Times New Roman" panose="02020603050405020304" pitchFamily="18" charset="0"/>
              </a:rPr>
              <a:t> - изученный параметр </a:t>
            </a:r>
            <a:r>
              <a:rPr lang="ru-RU" sz="1300" b="1" i="1" dirty="0" err="1">
                <a:latin typeface="+mj-lt"/>
                <a:ea typeface="Calibri" panose="020F0502020204030204" pitchFamily="34" charset="0"/>
                <a:cs typeface="Times New Roman" panose="02020603050405020304" pitchFamily="18" charset="0"/>
              </a:rPr>
              <a:t>f</a:t>
            </a:r>
            <a:r>
              <a:rPr lang="ru-RU" sz="1300" dirty="0">
                <a:latin typeface="+mj-lt"/>
                <a:ea typeface="Calibri" panose="020F0502020204030204" pitchFamily="34" charset="0"/>
                <a:cs typeface="Times New Roman" panose="02020603050405020304" pitchFamily="18" charset="0"/>
              </a:rPr>
              <a:t>. </a:t>
            </a:r>
            <a:r>
              <a:rPr lang="en-US" sz="1300" b="1" i="1" dirty="0">
                <a:latin typeface="+mj-lt"/>
                <a:ea typeface="Calibri" panose="020F0502020204030204" pitchFamily="34" charset="0"/>
                <a:cs typeface="Times New Roman" panose="02020603050405020304" pitchFamily="18" charset="0"/>
              </a:rPr>
              <a:t>F</a:t>
            </a:r>
            <a:r>
              <a:rPr lang="en-US" sz="1300" dirty="0">
                <a:latin typeface="+mj-lt"/>
                <a:ea typeface="Calibri" panose="020F0502020204030204" pitchFamily="34" charset="0"/>
                <a:cs typeface="Times New Roman" panose="02020603050405020304" pitchFamily="18" charset="0"/>
              </a:rPr>
              <a:t> </a:t>
            </a:r>
            <a:r>
              <a:rPr lang="ru-RU" sz="1300" dirty="0">
                <a:latin typeface="+mj-lt"/>
                <a:ea typeface="Calibri" panose="020F0502020204030204" pitchFamily="34" charset="0"/>
                <a:cs typeface="Times New Roman" panose="02020603050405020304" pitchFamily="18" charset="0"/>
              </a:rPr>
              <a:t>– все возможное пространство </a:t>
            </a:r>
            <a:r>
              <a:rPr lang="ru-RU" sz="1300" dirty="0" err="1">
                <a:latin typeface="+mj-lt"/>
                <a:ea typeface="Calibri" panose="020F0502020204030204" pitchFamily="34" charset="0"/>
                <a:cs typeface="Times New Roman" panose="02020603050405020304" pitchFamily="18" charset="0"/>
              </a:rPr>
              <a:t>нейросетей</a:t>
            </a:r>
            <a:r>
              <a:rPr lang="ru-RU" sz="1300" dirty="0">
                <a:latin typeface="+mj-lt"/>
                <a:ea typeface="Calibri" panose="020F0502020204030204" pitchFamily="34" charset="0"/>
                <a:cs typeface="Times New Roman" panose="02020603050405020304" pitchFamily="18" charset="0"/>
              </a:rPr>
              <a:t>, в которое может перейти начальная архитектура. </a:t>
            </a:r>
          </a:p>
        </p:txBody>
      </p:sp>
      <p:sp>
        <p:nvSpPr>
          <p:cNvPr id="13" name="Объект 2">
            <a:extLst>
              <a:ext uri="{FF2B5EF4-FFF2-40B4-BE49-F238E27FC236}">
                <a16:creationId xmlns:a16="http://schemas.microsoft.com/office/drawing/2014/main" id="{A5F3437B-2505-AD45-B1E6-058B8F3D8165}"/>
              </a:ext>
            </a:extLst>
          </p:cNvPr>
          <p:cNvSpPr txBox="1">
            <a:spLocks/>
          </p:cNvSpPr>
          <p:nvPr/>
        </p:nvSpPr>
        <p:spPr>
          <a:xfrm>
            <a:off x="45207" y="2986652"/>
            <a:ext cx="8973533" cy="1780612"/>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buNone/>
            </a:pPr>
            <a:r>
              <a:rPr lang="ru-RU" sz="1150" dirty="0">
                <a:latin typeface="+mj-lt"/>
                <a:ea typeface="Calibri" panose="020F0502020204030204" pitchFamily="34" charset="0"/>
                <a:cs typeface="Times New Roman" panose="02020603050405020304" pitchFamily="18" charset="0"/>
              </a:rPr>
              <a:t>Основная идея предлагаемого метода состоит в том, чтобы исследовать пространство поиска посредством преобразования нейронных архитектур на основе </a:t>
            </a:r>
            <a:r>
              <a:rPr lang="ru-RU" sz="1150" b="1" dirty="0">
                <a:solidFill>
                  <a:srgbClr val="800000"/>
                </a:solidFill>
                <a:latin typeface="+mj-lt"/>
                <a:ea typeface="Calibri" panose="020F0502020204030204" pitchFamily="34" charset="0"/>
                <a:cs typeface="Times New Roman" panose="02020603050405020304" pitchFamily="18" charset="0"/>
              </a:rPr>
              <a:t>алгоритма байесовской оптимизации (</a:t>
            </a:r>
            <a:r>
              <a:rPr lang="en" sz="1150" b="1" dirty="0">
                <a:solidFill>
                  <a:srgbClr val="800000"/>
                </a:solidFill>
                <a:latin typeface="+mj-lt"/>
                <a:ea typeface="Calibri" panose="020F0502020204030204" pitchFamily="34" charset="0"/>
                <a:cs typeface="Times New Roman" panose="02020603050405020304" pitchFamily="18" charset="0"/>
              </a:rPr>
              <a:t>BO)</a:t>
            </a:r>
            <a:r>
              <a:rPr lang="en" sz="1150" b="1" dirty="0">
                <a:latin typeface="+mj-lt"/>
                <a:ea typeface="Calibri" panose="020F0502020204030204" pitchFamily="34" charset="0"/>
                <a:cs typeface="Times New Roman" panose="02020603050405020304" pitchFamily="18" charset="0"/>
              </a:rPr>
              <a:t>. </a:t>
            </a:r>
            <a:r>
              <a:rPr lang="ru-RU" sz="1150" dirty="0">
                <a:latin typeface="+mj-lt"/>
                <a:ea typeface="Calibri" panose="020F0502020204030204" pitchFamily="34" charset="0"/>
                <a:cs typeface="Times New Roman" panose="02020603050405020304" pitchFamily="18" charset="0"/>
              </a:rPr>
              <a:t>Традиционная байесовская оптимизация состоит из цикла из трех этапов: </a:t>
            </a:r>
            <a:r>
              <a:rPr lang="ru-RU" sz="1150" b="1" dirty="0">
                <a:solidFill>
                  <a:srgbClr val="800000"/>
                </a:solidFill>
                <a:latin typeface="+mj-lt"/>
                <a:ea typeface="Calibri" panose="020F0502020204030204" pitchFamily="34" charset="0"/>
                <a:cs typeface="Times New Roman" panose="02020603050405020304" pitchFamily="18" charset="0"/>
              </a:rPr>
              <a:t>обновление, генерация и наблюдение</a:t>
            </a:r>
            <a:r>
              <a:rPr lang="ru-RU" sz="1150" dirty="0">
                <a:latin typeface="+mj-lt"/>
                <a:ea typeface="Calibri" panose="020F0502020204030204" pitchFamily="34" charset="0"/>
                <a:cs typeface="Times New Roman" panose="02020603050405020304" pitchFamily="18" charset="0"/>
              </a:rPr>
              <a:t>.</a:t>
            </a:r>
          </a:p>
          <a:p>
            <a:pPr marL="0" indent="0" algn="just">
              <a:lnSpc>
                <a:spcPct val="110000"/>
              </a:lnSpc>
              <a:buNone/>
            </a:pPr>
            <a:r>
              <a:rPr lang="ru-RU" sz="1150" dirty="0">
                <a:latin typeface="+mj-lt"/>
                <a:ea typeface="Calibri" panose="020F0502020204030204" pitchFamily="34" charset="0"/>
                <a:cs typeface="Times New Roman" panose="02020603050405020304" pitchFamily="18" charset="0"/>
              </a:rPr>
              <a:t>В контексте </a:t>
            </a:r>
            <a:r>
              <a:rPr lang="en" sz="1150" dirty="0">
                <a:latin typeface="+mj-lt"/>
                <a:ea typeface="Calibri" panose="020F0502020204030204" pitchFamily="34" charset="0"/>
                <a:cs typeface="Times New Roman" panose="02020603050405020304" pitchFamily="18" charset="0"/>
              </a:rPr>
              <a:t>NAS </a:t>
            </a:r>
            <a:r>
              <a:rPr lang="ru-RU" sz="1150" dirty="0">
                <a:latin typeface="+mj-lt"/>
                <a:ea typeface="Calibri" panose="020F0502020204030204" pitchFamily="34" charset="0"/>
                <a:cs typeface="Times New Roman" panose="02020603050405020304" pitchFamily="18" charset="0"/>
              </a:rPr>
              <a:t>наш предложенный алгоритм байесовской оптимизации итеративно проводит: </a:t>
            </a:r>
          </a:p>
          <a:p>
            <a:pPr marL="228600" indent="-228600" algn="just">
              <a:lnSpc>
                <a:spcPct val="110000"/>
              </a:lnSpc>
              <a:buAutoNum type="arabicParenBoth"/>
            </a:pPr>
            <a:r>
              <a:rPr lang="ru-RU" sz="1150" b="1" dirty="0">
                <a:solidFill>
                  <a:srgbClr val="800000"/>
                </a:solidFill>
                <a:latin typeface="+mj-lt"/>
                <a:ea typeface="Calibri" panose="020F0502020204030204" pitchFamily="34" charset="0"/>
                <a:cs typeface="Times New Roman" panose="02020603050405020304" pitchFamily="18" charset="0"/>
              </a:rPr>
              <a:t>Обновление</a:t>
            </a:r>
            <a:r>
              <a:rPr lang="ru-RU" sz="1150" dirty="0">
                <a:latin typeface="+mj-lt"/>
                <a:ea typeface="Calibri" panose="020F0502020204030204" pitchFamily="34" charset="0"/>
                <a:cs typeface="Times New Roman" panose="02020603050405020304" pitchFamily="18" charset="0"/>
              </a:rPr>
              <a:t>: обучение основной модели </a:t>
            </a:r>
            <a:r>
              <a:rPr lang="ru-RU" sz="1150" dirty="0" err="1">
                <a:latin typeface="+mj-lt"/>
                <a:ea typeface="Calibri" panose="020F0502020204030204" pitchFamily="34" charset="0"/>
                <a:cs typeface="Times New Roman" panose="02020603050405020304" pitchFamily="18" charset="0"/>
              </a:rPr>
              <a:t>гауссовского</a:t>
            </a:r>
            <a:r>
              <a:rPr lang="ru-RU" sz="1150" dirty="0">
                <a:latin typeface="+mj-lt"/>
                <a:ea typeface="Calibri" panose="020F0502020204030204" pitchFamily="34" charset="0"/>
                <a:cs typeface="Times New Roman" panose="02020603050405020304" pitchFamily="18" charset="0"/>
              </a:rPr>
              <a:t> процесса на существующих архитектурам и узнать их </a:t>
            </a:r>
            <a:r>
              <a:rPr lang="en-US" sz="1150" b="1" dirty="0">
                <a:solidFill>
                  <a:srgbClr val="800000"/>
                </a:solidFill>
                <a:latin typeface="+mj-lt"/>
                <a:ea typeface="Calibri" panose="020F0502020204030204" pitchFamily="34" charset="0"/>
                <a:cs typeface="Times New Roman" panose="02020603050405020304" pitchFamily="18" charset="0"/>
              </a:rPr>
              <a:t>score</a:t>
            </a:r>
            <a:r>
              <a:rPr lang="ru-RU" sz="1150" dirty="0">
                <a:latin typeface="+mj-lt"/>
                <a:ea typeface="Calibri" panose="020F0502020204030204" pitchFamily="34" charset="0"/>
                <a:cs typeface="Times New Roman" panose="02020603050405020304" pitchFamily="18" charset="0"/>
              </a:rPr>
              <a:t>; </a:t>
            </a:r>
          </a:p>
          <a:p>
            <a:pPr marL="228600" indent="-228600" algn="just">
              <a:lnSpc>
                <a:spcPct val="110000"/>
              </a:lnSpc>
              <a:buAutoNum type="arabicParenBoth"/>
            </a:pPr>
            <a:r>
              <a:rPr lang="ru-RU" sz="1150" b="1" dirty="0">
                <a:solidFill>
                  <a:srgbClr val="800000"/>
                </a:solidFill>
                <a:latin typeface="+mj-lt"/>
                <a:ea typeface="Calibri" panose="020F0502020204030204" pitchFamily="34" charset="0"/>
                <a:cs typeface="Times New Roman" panose="02020603050405020304" pitchFamily="18" charset="0"/>
              </a:rPr>
              <a:t>Генерация</a:t>
            </a:r>
            <a:r>
              <a:rPr lang="ru-RU" sz="1150" dirty="0">
                <a:latin typeface="+mj-lt"/>
                <a:ea typeface="Calibri" panose="020F0502020204030204" pitchFamily="34" charset="0"/>
                <a:cs typeface="Times New Roman" panose="02020603050405020304" pitchFamily="18" charset="0"/>
              </a:rPr>
              <a:t>: генерация следующей архитектуры для наблюдения путем оптимизации</a:t>
            </a:r>
            <a:r>
              <a:rPr lang="en-US" sz="1150" dirty="0">
                <a:latin typeface="+mj-lt"/>
                <a:ea typeface="Calibri" panose="020F0502020204030204" pitchFamily="34" charset="0"/>
                <a:cs typeface="Times New Roman" panose="02020603050405020304" pitchFamily="18" charset="0"/>
              </a:rPr>
              <a:t> “</a:t>
            </a:r>
            <a:r>
              <a:rPr lang="ru-RU" sz="1150" dirty="0">
                <a:latin typeface="+mj-lt"/>
                <a:ea typeface="Calibri" panose="020F0502020204030204" pitchFamily="34" charset="0"/>
                <a:cs typeface="Times New Roman" panose="02020603050405020304" pitchFamily="18" charset="0"/>
              </a:rPr>
              <a:t>тонко определенной</a:t>
            </a:r>
            <a:r>
              <a:rPr lang="en-US" sz="1150" dirty="0">
                <a:latin typeface="+mj-lt"/>
                <a:ea typeface="Calibri" panose="020F0502020204030204" pitchFamily="34" charset="0"/>
                <a:cs typeface="Times New Roman" panose="02020603050405020304" pitchFamily="18" charset="0"/>
              </a:rPr>
              <a:t>”</a:t>
            </a:r>
            <a:r>
              <a:rPr lang="ru-RU" sz="1150" dirty="0">
                <a:latin typeface="+mj-lt"/>
                <a:ea typeface="Calibri" panose="020F0502020204030204" pitchFamily="34" charset="0"/>
                <a:cs typeface="Times New Roman" panose="02020603050405020304" pitchFamily="18" charset="0"/>
              </a:rPr>
              <a:t> функции сбора данных (</a:t>
            </a:r>
            <a:r>
              <a:rPr lang="en" sz="1150" dirty="0">
                <a:solidFill>
                  <a:srgbClr val="800000"/>
                </a:solidFill>
                <a:latin typeface="+mj-lt"/>
                <a:ea typeface="Calibri" panose="020F0502020204030204" pitchFamily="34" charset="0"/>
                <a:cs typeface="Times New Roman" panose="02020603050405020304" pitchFamily="18" charset="0"/>
              </a:rPr>
              <a:t>acquisition function</a:t>
            </a:r>
            <a:r>
              <a:rPr lang="en" sz="1150" dirty="0">
                <a:latin typeface="+mj-lt"/>
                <a:ea typeface="Calibri" panose="020F0502020204030204" pitchFamily="34" charset="0"/>
                <a:cs typeface="Times New Roman" panose="02020603050405020304" pitchFamily="18" charset="0"/>
              </a:rPr>
              <a:t>); </a:t>
            </a:r>
            <a:endParaRPr lang="ru-RU" sz="1150" dirty="0">
              <a:latin typeface="+mj-lt"/>
              <a:ea typeface="Calibri" panose="020F0502020204030204" pitchFamily="34" charset="0"/>
              <a:cs typeface="Times New Roman" panose="02020603050405020304" pitchFamily="18" charset="0"/>
            </a:endParaRPr>
          </a:p>
          <a:p>
            <a:pPr marL="228600" indent="-228600" algn="just">
              <a:lnSpc>
                <a:spcPct val="110000"/>
              </a:lnSpc>
              <a:buAutoNum type="arabicParenBoth"/>
            </a:pPr>
            <a:r>
              <a:rPr lang="ru-RU" sz="1150" b="1" dirty="0">
                <a:solidFill>
                  <a:srgbClr val="800000"/>
                </a:solidFill>
                <a:ea typeface="Calibri" panose="020F0502020204030204" pitchFamily="34" charset="0"/>
                <a:cs typeface="Times New Roman" panose="02020603050405020304" pitchFamily="18" charset="0"/>
              </a:rPr>
              <a:t>Наблюдение</a:t>
            </a:r>
            <a:r>
              <a:rPr lang="ru-RU" sz="1150" dirty="0">
                <a:ea typeface="Calibri" panose="020F0502020204030204" pitchFamily="34" charset="0"/>
                <a:cs typeface="Times New Roman" panose="02020603050405020304" pitchFamily="18" charset="0"/>
              </a:rPr>
              <a:t>: получить </a:t>
            </a:r>
            <a:r>
              <a:rPr lang="en-US" sz="1150" b="1" dirty="0">
                <a:solidFill>
                  <a:srgbClr val="800000"/>
                </a:solidFill>
                <a:ea typeface="Calibri" panose="020F0502020204030204" pitchFamily="34" charset="0"/>
                <a:cs typeface="Times New Roman" panose="02020603050405020304" pitchFamily="18" charset="0"/>
              </a:rPr>
              <a:t>score</a:t>
            </a:r>
            <a:r>
              <a:rPr lang="ru-RU" sz="1150" dirty="0">
                <a:ea typeface="Calibri" panose="020F0502020204030204" pitchFamily="34" charset="0"/>
                <a:cs typeface="Times New Roman" panose="02020603050405020304" pitchFamily="18" charset="0"/>
              </a:rPr>
              <a:t>, путем обучения сгенерированной нейронной архитектуры.</a:t>
            </a:r>
            <a:endParaRPr lang="ru-RU" sz="115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15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Объект 2">
            <a:extLst>
              <a:ext uri="{FF2B5EF4-FFF2-40B4-BE49-F238E27FC236}">
                <a16:creationId xmlns:a16="http://schemas.microsoft.com/office/drawing/2014/main" id="{AA6E9491-8516-B642-962C-48385EEB2AC2}"/>
              </a:ext>
            </a:extLst>
          </p:cNvPr>
          <p:cNvSpPr txBox="1">
            <a:spLocks/>
          </p:cNvSpPr>
          <p:nvPr/>
        </p:nvSpPr>
        <p:spPr>
          <a:xfrm>
            <a:off x="3494037" y="2524426"/>
            <a:ext cx="5524701" cy="28073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en" sz="1200" b="1" dirty="0">
                <a:latin typeface="+mj-lt"/>
                <a:ea typeface="Calibri" panose="020F0502020204030204" pitchFamily="34" charset="0"/>
                <a:cs typeface="Times New Roman" panose="02020603050405020304" pitchFamily="18" charset="0"/>
              </a:rPr>
              <a:t>3. NETWORK MORPHISM GUIDED BY BAYESIAN OPTIMIZATION</a:t>
            </a:r>
          </a:p>
          <a:p>
            <a:pPr marL="0" indent="0">
              <a:lnSpc>
                <a:spcPct val="110000"/>
              </a:lnSpc>
              <a:buNone/>
            </a:pPr>
            <a:r>
              <a:rPr lang="ru-RU" sz="1200" b="1" dirty="0">
                <a:latin typeface="+mj-lt"/>
                <a:ea typeface="Calibri" panose="020F0502020204030204" pitchFamily="34" charset="0"/>
                <a:cs typeface="Times New Roman" panose="02020603050405020304" pitchFamily="18" charset="0"/>
              </a:rPr>
              <a:t>Преобразование сетей, направляемое Байесовской оптимизацией. </a:t>
            </a:r>
          </a:p>
          <a:p>
            <a:pPr marL="0" indent="0" algn="just">
              <a:lnSpc>
                <a:spcPct val="110000"/>
              </a:lnSpc>
              <a:buNone/>
            </a:pPr>
            <a:endParaRPr lang="ru-RU" sz="13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744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4</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0" y="4951131"/>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a:p>
            <a:pPr marL="0" indent="0" algn="just">
              <a:lnSpc>
                <a:spcPct val="110000"/>
              </a:lnSpc>
              <a:spcBef>
                <a:spcPts val="0"/>
              </a:spcBef>
              <a:buNone/>
            </a:pPr>
            <a:r>
              <a:rPr lang="en" sz="800" dirty="0">
                <a:hlinkClick r:id="rId3"/>
              </a:rPr>
              <a:t>http://krasserm.github.io/2019/02/23/bayesian-linear-regression/</a:t>
            </a:r>
            <a:endParaRPr lang="en"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899254"/>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300" b="1" dirty="0">
                <a:latin typeface="+mj-lt"/>
                <a:ea typeface="Calibri" panose="020F0502020204030204" pitchFamily="34" charset="0"/>
                <a:cs typeface="Times New Roman" panose="02020603050405020304" pitchFamily="18" charset="0"/>
              </a:rPr>
              <a:t>Существует несколько основных проблем </a:t>
            </a:r>
            <a:r>
              <a:rPr lang="ru-RU" sz="1300" dirty="0">
                <a:latin typeface="+mj-lt"/>
                <a:ea typeface="Calibri" panose="020F0502020204030204" pitchFamily="34" charset="0"/>
                <a:cs typeface="Times New Roman" panose="02020603050405020304" pitchFamily="18" charset="0"/>
              </a:rPr>
              <a:t>при разработке метода преобразования нейронных архитектур с помощью байесовской оптимизации. </a:t>
            </a:r>
            <a:endParaRPr lang="en-US" sz="1300" dirty="0">
              <a:latin typeface="+mj-lt"/>
              <a:ea typeface="Calibri" panose="020F0502020204030204" pitchFamily="34" charset="0"/>
              <a:cs typeface="Times New Roman" panose="02020603050405020304" pitchFamily="18" charset="0"/>
            </a:endParaRPr>
          </a:p>
          <a:p>
            <a:pPr marL="0" indent="0">
              <a:lnSpc>
                <a:spcPct val="110000"/>
              </a:lnSpc>
              <a:buNone/>
            </a:pPr>
            <a:r>
              <a:rPr lang="ru-RU" sz="1300" dirty="0">
                <a:latin typeface="+mj-lt"/>
                <a:ea typeface="Calibri" panose="020F0502020204030204" pitchFamily="34" charset="0"/>
                <a:cs typeface="Times New Roman" panose="02020603050405020304" pitchFamily="18" charset="0"/>
              </a:rPr>
              <a:t>Проблема №1</a:t>
            </a:r>
            <a:r>
              <a:rPr lang="en-US" sz="1300" dirty="0">
                <a:latin typeface="+mj-lt"/>
                <a:ea typeface="Calibri" panose="020F0502020204030204" pitchFamily="34" charset="0"/>
                <a:cs typeface="Times New Roman" panose="02020603050405020304" pitchFamily="18" charset="0"/>
              </a:rPr>
              <a:t>:</a:t>
            </a:r>
          </a:p>
          <a:p>
            <a:pPr marL="0" indent="0">
              <a:lnSpc>
                <a:spcPct val="110000"/>
              </a:lnSpc>
              <a:buNone/>
            </a:pPr>
            <a:r>
              <a:rPr lang="en" sz="1300" dirty="0">
                <a:latin typeface="+mj-lt"/>
                <a:ea typeface="Calibri" panose="020F0502020204030204" pitchFamily="34" charset="0"/>
                <a:cs typeface="Times New Roman" panose="02020603050405020304" pitchFamily="18" charset="0"/>
              </a:rPr>
              <a:t>3.1	</a:t>
            </a:r>
            <a:r>
              <a:rPr lang="en" sz="1300" b="1" dirty="0">
                <a:latin typeface="+mj-lt"/>
                <a:ea typeface="Calibri" panose="020F0502020204030204" pitchFamily="34" charset="0"/>
                <a:cs typeface="Times New Roman" panose="02020603050405020304" pitchFamily="18" charset="0"/>
              </a:rPr>
              <a:t>Edit-Distance Neural Network Kernel for Gaussian Process</a:t>
            </a:r>
          </a:p>
          <a:p>
            <a:pPr marL="0" indent="0">
              <a:lnSpc>
                <a:spcPct val="110000"/>
              </a:lnSpc>
              <a:buNone/>
            </a:pPr>
            <a:r>
              <a:rPr lang="ru-RU" sz="1300" b="1" dirty="0">
                <a:latin typeface="+mj-lt"/>
                <a:ea typeface="Calibri" panose="020F0502020204030204" pitchFamily="34" charset="0"/>
                <a:cs typeface="Times New Roman" panose="02020603050405020304" pitchFamily="18" charset="0"/>
              </a:rPr>
              <a:t>Представление расстояния (дистанции редактирования) нейронной сети в ядре </a:t>
            </a:r>
            <a:r>
              <a:rPr lang="ru-RU" sz="1300" b="1" dirty="0" err="1">
                <a:latin typeface="+mj-lt"/>
                <a:ea typeface="Calibri" panose="020F0502020204030204" pitchFamily="34" charset="0"/>
                <a:cs typeface="Times New Roman" panose="02020603050405020304" pitchFamily="18" charset="0"/>
              </a:rPr>
              <a:t>Гаусовского</a:t>
            </a:r>
            <a:r>
              <a:rPr lang="ru-RU" sz="1300" b="1" dirty="0">
                <a:latin typeface="+mj-lt"/>
                <a:ea typeface="Calibri" panose="020F0502020204030204" pitchFamily="34" charset="0"/>
                <a:cs typeface="Times New Roman" panose="02020603050405020304" pitchFamily="18" charset="0"/>
              </a:rPr>
              <a:t> процесса</a:t>
            </a:r>
            <a:r>
              <a:rPr lang="ru-RU" sz="1300" dirty="0">
                <a:latin typeface="+mj-lt"/>
                <a:ea typeface="Calibri" panose="020F0502020204030204" pitchFamily="34" charset="0"/>
                <a:cs typeface="Times New Roman" panose="02020603050405020304" pitchFamily="18" charset="0"/>
              </a:rPr>
              <a:t>.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2" name="Скругленный прямоугольник 1">
            <a:extLst>
              <a:ext uri="{FF2B5EF4-FFF2-40B4-BE49-F238E27FC236}">
                <a16:creationId xmlns:a16="http://schemas.microsoft.com/office/drawing/2014/main" id="{08B2BF84-63EF-6441-8E16-1DD5A20837C4}"/>
              </a:ext>
            </a:extLst>
          </p:cNvPr>
          <p:cNvSpPr/>
          <p:nvPr/>
        </p:nvSpPr>
        <p:spPr>
          <a:xfrm>
            <a:off x="106471" y="1753644"/>
            <a:ext cx="9037309" cy="2924718"/>
          </a:xfrm>
          <a:prstGeom prst="roundRect">
            <a:avLst/>
          </a:prstGeom>
          <a:noFill/>
          <a:ln>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101660E2-5D1B-7248-BB28-A6641BDFA80C}"/>
              </a:ext>
            </a:extLst>
          </p:cNvPr>
          <p:cNvPicPr>
            <a:picLocks noChangeAspect="1"/>
          </p:cNvPicPr>
          <p:nvPr/>
        </p:nvPicPr>
        <p:blipFill>
          <a:blip r:embed="rId4"/>
          <a:stretch>
            <a:fillRect/>
          </a:stretch>
        </p:blipFill>
        <p:spPr>
          <a:xfrm>
            <a:off x="276095" y="1947015"/>
            <a:ext cx="2911779" cy="557575"/>
          </a:xfrm>
          <a:prstGeom prst="rect">
            <a:avLst/>
          </a:prstGeom>
        </p:spPr>
      </p:pic>
      <p:pic>
        <p:nvPicPr>
          <p:cNvPr id="5" name="Рисунок 4">
            <a:extLst>
              <a:ext uri="{FF2B5EF4-FFF2-40B4-BE49-F238E27FC236}">
                <a16:creationId xmlns:a16="http://schemas.microsoft.com/office/drawing/2014/main" id="{676E714F-60E5-E749-9FB9-2997D01179F2}"/>
              </a:ext>
            </a:extLst>
          </p:cNvPr>
          <p:cNvPicPr>
            <a:picLocks noChangeAspect="1"/>
          </p:cNvPicPr>
          <p:nvPr/>
        </p:nvPicPr>
        <p:blipFill>
          <a:blip r:embed="rId5"/>
          <a:stretch>
            <a:fillRect/>
          </a:stretch>
        </p:blipFill>
        <p:spPr>
          <a:xfrm>
            <a:off x="276095" y="2504590"/>
            <a:ext cx="914777" cy="191465"/>
          </a:xfrm>
          <a:prstGeom prst="rect">
            <a:avLst/>
          </a:prstGeom>
        </p:spPr>
      </p:pic>
      <p:pic>
        <p:nvPicPr>
          <p:cNvPr id="7" name="Рисунок 6">
            <a:extLst>
              <a:ext uri="{FF2B5EF4-FFF2-40B4-BE49-F238E27FC236}">
                <a16:creationId xmlns:a16="http://schemas.microsoft.com/office/drawing/2014/main" id="{51D80816-A12F-9F4E-9023-01BAD9980284}"/>
              </a:ext>
            </a:extLst>
          </p:cNvPr>
          <p:cNvPicPr>
            <a:picLocks noChangeAspect="1"/>
          </p:cNvPicPr>
          <p:nvPr/>
        </p:nvPicPr>
        <p:blipFill>
          <a:blip r:embed="rId6"/>
          <a:stretch>
            <a:fillRect/>
          </a:stretch>
        </p:blipFill>
        <p:spPr>
          <a:xfrm>
            <a:off x="326881" y="2696055"/>
            <a:ext cx="3481031" cy="410741"/>
          </a:xfrm>
          <a:prstGeom prst="rect">
            <a:avLst/>
          </a:prstGeom>
        </p:spPr>
      </p:pic>
      <p:pic>
        <p:nvPicPr>
          <p:cNvPr id="8" name="Рисунок 7">
            <a:extLst>
              <a:ext uri="{FF2B5EF4-FFF2-40B4-BE49-F238E27FC236}">
                <a16:creationId xmlns:a16="http://schemas.microsoft.com/office/drawing/2014/main" id="{DEE16033-E882-0D42-8535-084C13AF251F}"/>
              </a:ext>
            </a:extLst>
          </p:cNvPr>
          <p:cNvPicPr>
            <a:picLocks noChangeAspect="1"/>
          </p:cNvPicPr>
          <p:nvPr/>
        </p:nvPicPr>
        <p:blipFill>
          <a:blip r:embed="rId7"/>
          <a:stretch>
            <a:fillRect/>
          </a:stretch>
        </p:blipFill>
        <p:spPr>
          <a:xfrm>
            <a:off x="219205" y="3062165"/>
            <a:ext cx="2367420" cy="471292"/>
          </a:xfrm>
          <a:prstGeom prst="rect">
            <a:avLst/>
          </a:prstGeom>
        </p:spPr>
      </p:pic>
      <p:pic>
        <p:nvPicPr>
          <p:cNvPr id="9" name="Рисунок 8">
            <a:extLst>
              <a:ext uri="{FF2B5EF4-FFF2-40B4-BE49-F238E27FC236}">
                <a16:creationId xmlns:a16="http://schemas.microsoft.com/office/drawing/2014/main" id="{6105F0BA-3237-5E44-BA0D-F178253EEF7E}"/>
              </a:ext>
            </a:extLst>
          </p:cNvPr>
          <p:cNvPicPr>
            <a:picLocks noChangeAspect="1"/>
          </p:cNvPicPr>
          <p:nvPr/>
        </p:nvPicPr>
        <p:blipFill>
          <a:blip r:embed="rId8"/>
          <a:stretch>
            <a:fillRect/>
          </a:stretch>
        </p:blipFill>
        <p:spPr>
          <a:xfrm>
            <a:off x="219205" y="3424606"/>
            <a:ext cx="2417001" cy="935945"/>
          </a:xfrm>
          <a:prstGeom prst="rect">
            <a:avLst/>
          </a:prstGeom>
        </p:spPr>
      </p:pic>
      <p:pic>
        <p:nvPicPr>
          <p:cNvPr id="11" name="Рисунок 10">
            <a:extLst>
              <a:ext uri="{FF2B5EF4-FFF2-40B4-BE49-F238E27FC236}">
                <a16:creationId xmlns:a16="http://schemas.microsoft.com/office/drawing/2014/main" id="{2C9B1A52-6A0D-3B45-BB12-B4B25ACC475E}"/>
              </a:ext>
            </a:extLst>
          </p:cNvPr>
          <p:cNvPicPr>
            <a:picLocks noChangeAspect="1"/>
          </p:cNvPicPr>
          <p:nvPr/>
        </p:nvPicPr>
        <p:blipFill>
          <a:blip r:embed="rId9"/>
          <a:stretch>
            <a:fillRect/>
          </a:stretch>
        </p:blipFill>
        <p:spPr>
          <a:xfrm>
            <a:off x="2610302" y="3579307"/>
            <a:ext cx="1435100" cy="469900"/>
          </a:xfrm>
          <a:prstGeom prst="rect">
            <a:avLst/>
          </a:prstGeom>
          <a:ln>
            <a:solidFill>
              <a:schemeClr val="tx1"/>
            </a:solidFill>
          </a:ln>
        </p:spPr>
      </p:pic>
      <p:sp>
        <p:nvSpPr>
          <p:cNvPr id="16" name="Объект 2">
            <a:extLst>
              <a:ext uri="{FF2B5EF4-FFF2-40B4-BE49-F238E27FC236}">
                <a16:creationId xmlns:a16="http://schemas.microsoft.com/office/drawing/2014/main" id="{2A53DD81-3C8C-0846-9F51-C2D2FBC67277}"/>
              </a:ext>
            </a:extLst>
          </p:cNvPr>
          <p:cNvSpPr txBox="1">
            <a:spLocks/>
          </p:cNvSpPr>
          <p:nvPr/>
        </p:nvSpPr>
        <p:spPr>
          <a:xfrm>
            <a:off x="381319" y="1783403"/>
            <a:ext cx="2806555" cy="28073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200" b="1" dirty="0">
                <a:solidFill>
                  <a:srgbClr val="800000"/>
                </a:solidFill>
                <a:latin typeface="+mj-lt"/>
                <a:ea typeface="Calibri" panose="020F0502020204030204" pitchFamily="34" charset="0"/>
                <a:cs typeface="Times New Roman" panose="02020603050405020304" pitchFamily="18" charset="0"/>
              </a:rPr>
              <a:t>Линейная Байесовская регрессия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18" name="Прямоугольник 17">
            <a:extLst>
              <a:ext uri="{FF2B5EF4-FFF2-40B4-BE49-F238E27FC236}">
                <a16:creationId xmlns:a16="http://schemas.microsoft.com/office/drawing/2014/main" id="{2C62D8C3-C087-3A46-B0A8-F904DF50E487}"/>
              </a:ext>
            </a:extLst>
          </p:cNvPr>
          <p:cNvSpPr/>
          <p:nvPr/>
        </p:nvSpPr>
        <p:spPr>
          <a:xfrm>
            <a:off x="2673564" y="3801222"/>
            <a:ext cx="1280681" cy="233998"/>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15" name="Рисунок 14">
            <a:extLst>
              <a:ext uri="{FF2B5EF4-FFF2-40B4-BE49-F238E27FC236}">
                <a16:creationId xmlns:a16="http://schemas.microsoft.com/office/drawing/2014/main" id="{370AB7FF-5F01-EC4F-BC55-BF9007C68D33}"/>
              </a:ext>
            </a:extLst>
          </p:cNvPr>
          <p:cNvPicPr>
            <a:picLocks noChangeAspect="1"/>
          </p:cNvPicPr>
          <p:nvPr/>
        </p:nvPicPr>
        <p:blipFill>
          <a:blip r:embed="rId10"/>
          <a:stretch>
            <a:fillRect/>
          </a:stretch>
        </p:blipFill>
        <p:spPr>
          <a:xfrm>
            <a:off x="4082760" y="1845453"/>
            <a:ext cx="4547024" cy="2111943"/>
          </a:xfrm>
          <a:prstGeom prst="rect">
            <a:avLst/>
          </a:prstGeom>
        </p:spPr>
      </p:pic>
      <p:sp>
        <p:nvSpPr>
          <p:cNvPr id="19" name="Объект 2">
            <a:extLst>
              <a:ext uri="{FF2B5EF4-FFF2-40B4-BE49-F238E27FC236}">
                <a16:creationId xmlns:a16="http://schemas.microsoft.com/office/drawing/2014/main" id="{1AD0D94A-5B49-B540-A052-ABCAC80EA545}"/>
              </a:ext>
            </a:extLst>
          </p:cNvPr>
          <p:cNvSpPr txBox="1">
            <a:spLocks/>
          </p:cNvSpPr>
          <p:nvPr/>
        </p:nvSpPr>
        <p:spPr>
          <a:xfrm>
            <a:off x="2457507" y="4095126"/>
            <a:ext cx="4294021" cy="569249"/>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050" b="1" dirty="0">
                <a:solidFill>
                  <a:srgbClr val="800000"/>
                </a:solidFill>
                <a:latin typeface="+mj-lt"/>
                <a:ea typeface="Calibri" panose="020F0502020204030204" pitchFamily="34" charset="0"/>
                <a:cs typeface="Times New Roman" panose="02020603050405020304" pitchFamily="18" charset="0"/>
              </a:rPr>
              <a:t>Корреляционная составляющая</a:t>
            </a:r>
            <a:r>
              <a:rPr lang="en-US" sz="1050" b="1" dirty="0">
                <a:solidFill>
                  <a:srgbClr val="800000"/>
                </a:solidFill>
                <a:latin typeface="+mj-lt"/>
                <a:ea typeface="Calibri" panose="020F0502020204030204" pitchFamily="34" charset="0"/>
                <a:cs typeface="Times New Roman" panose="02020603050405020304" pitchFamily="18" charset="0"/>
              </a:rPr>
              <a:t> / </a:t>
            </a:r>
            <a:r>
              <a:rPr lang="ru-RU" sz="1050" b="1" dirty="0">
                <a:solidFill>
                  <a:srgbClr val="800000"/>
                </a:solidFill>
                <a:latin typeface="+mj-lt"/>
                <a:ea typeface="Calibri" panose="020F0502020204030204" pitchFamily="34" charset="0"/>
                <a:cs typeface="Times New Roman" panose="02020603050405020304" pitchFamily="18" charset="0"/>
              </a:rPr>
              <a:t>ядро </a:t>
            </a:r>
            <a:r>
              <a:rPr lang="ru-RU" sz="1050" b="1" dirty="0" err="1">
                <a:solidFill>
                  <a:srgbClr val="800000"/>
                </a:solidFill>
                <a:latin typeface="+mj-lt"/>
                <a:ea typeface="Calibri" panose="020F0502020204030204" pitchFamily="34" charset="0"/>
                <a:cs typeface="Times New Roman" panose="02020603050405020304" pitchFamily="18" charset="0"/>
              </a:rPr>
              <a:t>Гаусовского</a:t>
            </a:r>
            <a:r>
              <a:rPr lang="ru-RU" sz="1050" b="1" dirty="0">
                <a:solidFill>
                  <a:srgbClr val="800000"/>
                </a:solidFill>
                <a:latin typeface="+mj-lt"/>
                <a:ea typeface="Calibri" panose="020F0502020204030204" pitchFamily="34" charset="0"/>
                <a:cs typeface="Times New Roman" panose="02020603050405020304" pitchFamily="18" charset="0"/>
              </a:rPr>
              <a:t> процесса. Оценивает </a:t>
            </a:r>
            <a:r>
              <a:rPr lang="en-US" sz="1050" b="1" dirty="0">
                <a:solidFill>
                  <a:srgbClr val="800000"/>
                </a:solidFill>
                <a:latin typeface="+mj-lt"/>
                <a:ea typeface="Calibri" panose="020F0502020204030204" pitchFamily="34" charset="0"/>
                <a:cs typeface="Times New Roman" panose="02020603050405020304" pitchFamily="18" charset="0"/>
              </a:rPr>
              <a:t>“</a:t>
            </a:r>
            <a:r>
              <a:rPr lang="ru-RU" sz="1050" b="1" dirty="0">
                <a:solidFill>
                  <a:srgbClr val="800000"/>
                </a:solidFill>
                <a:latin typeface="+mj-lt"/>
                <a:ea typeface="Calibri" panose="020F0502020204030204" pitchFamily="34" charset="0"/>
                <a:cs typeface="Times New Roman" panose="02020603050405020304" pitchFamily="18" charset="0"/>
              </a:rPr>
              <a:t>близость</a:t>
            </a:r>
            <a:r>
              <a:rPr lang="en-US" sz="1050" b="1" dirty="0">
                <a:solidFill>
                  <a:srgbClr val="800000"/>
                </a:solidFill>
                <a:latin typeface="+mj-lt"/>
                <a:ea typeface="Calibri" panose="020F0502020204030204" pitchFamily="34" charset="0"/>
                <a:cs typeface="Times New Roman" panose="02020603050405020304" pitchFamily="18" charset="0"/>
              </a:rPr>
              <a:t>”</a:t>
            </a:r>
            <a:r>
              <a:rPr lang="ru-RU" sz="1050" b="1" dirty="0">
                <a:solidFill>
                  <a:srgbClr val="800000"/>
                </a:solidFill>
                <a:latin typeface="+mj-lt"/>
                <a:ea typeface="Calibri" panose="020F0502020204030204" pitchFamily="34" charset="0"/>
                <a:cs typeface="Times New Roman" panose="02020603050405020304" pitchFamily="18" charset="0"/>
              </a:rPr>
              <a:t> координат </a:t>
            </a:r>
            <a:r>
              <a:rPr lang="en-US" sz="1050" b="1" i="1" dirty="0">
                <a:solidFill>
                  <a:srgbClr val="800000"/>
                </a:solidFill>
                <a:latin typeface="+mj-lt"/>
                <a:ea typeface="Calibri" panose="020F0502020204030204" pitchFamily="34" charset="0"/>
                <a:cs typeface="Times New Roman" panose="02020603050405020304" pitchFamily="18" charset="0"/>
              </a:rPr>
              <a:t>x</a:t>
            </a:r>
            <a:r>
              <a:rPr lang="ru-RU" sz="1050" b="1" dirty="0">
                <a:solidFill>
                  <a:srgbClr val="800000"/>
                </a:solidFill>
                <a:latin typeface="+mj-lt"/>
                <a:ea typeface="Calibri" panose="020F0502020204030204" pitchFamily="34" charset="0"/>
                <a:cs typeface="Times New Roman" panose="02020603050405020304" pitchFamily="18" charset="0"/>
              </a:rPr>
              <a:t> относительно друг друга в </a:t>
            </a:r>
            <a:r>
              <a:rPr lang="ru-RU" sz="1300" b="1" dirty="0">
                <a:solidFill>
                  <a:srgbClr val="800000"/>
                </a:solidFill>
                <a:latin typeface="+mj-lt"/>
                <a:ea typeface="Calibri" panose="020F0502020204030204" pitchFamily="34" charset="0"/>
                <a:cs typeface="Times New Roman" panose="02020603050405020304" pitchFamily="18" charset="0"/>
              </a:rPr>
              <a:t>Евклидовом пространстве.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21" name="Рисунок 20">
            <a:extLst>
              <a:ext uri="{FF2B5EF4-FFF2-40B4-BE49-F238E27FC236}">
                <a16:creationId xmlns:a16="http://schemas.microsoft.com/office/drawing/2014/main" id="{7149409E-C872-FF41-A3C0-2DB38ED0B461}"/>
              </a:ext>
            </a:extLst>
          </p:cNvPr>
          <p:cNvPicPr>
            <a:picLocks noChangeAspect="1"/>
          </p:cNvPicPr>
          <p:nvPr/>
        </p:nvPicPr>
        <p:blipFill>
          <a:blip r:embed="rId11"/>
          <a:stretch>
            <a:fillRect/>
          </a:stretch>
        </p:blipFill>
        <p:spPr>
          <a:xfrm>
            <a:off x="0" y="124305"/>
            <a:ext cx="9144000" cy="5143500"/>
          </a:xfrm>
          <a:prstGeom prst="rect">
            <a:avLst/>
          </a:prstGeom>
        </p:spPr>
      </p:pic>
    </p:spTree>
    <p:extLst>
      <p:ext uri="{BB962C8B-B14F-4D97-AF65-F5344CB8AC3E}">
        <p14:creationId xmlns:p14="http://schemas.microsoft.com/office/powerpoint/2010/main" val="418249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5</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0" y="4951131"/>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a:p>
            <a:pPr marL="0" indent="0" algn="just">
              <a:lnSpc>
                <a:spcPct val="110000"/>
              </a:lnSpc>
              <a:spcBef>
                <a:spcPts val="0"/>
              </a:spcBef>
              <a:buNone/>
            </a:pPr>
            <a:r>
              <a:rPr lang="en" sz="800" dirty="0">
                <a:hlinkClick r:id="rId3"/>
              </a:rPr>
              <a:t>http://krasserm.github.io/2019/02/23/bayesian-linear-regression/</a:t>
            </a:r>
            <a:endParaRPr lang="en"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899254"/>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300" b="1" dirty="0">
                <a:latin typeface="+mj-lt"/>
                <a:ea typeface="Calibri" panose="020F0502020204030204" pitchFamily="34" charset="0"/>
                <a:cs typeface="Times New Roman" panose="02020603050405020304" pitchFamily="18" charset="0"/>
              </a:rPr>
              <a:t>Существует несколько основных проблем </a:t>
            </a:r>
            <a:r>
              <a:rPr lang="ru-RU" sz="1300" dirty="0">
                <a:latin typeface="+mj-lt"/>
                <a:ea typeface="Calibri" panose="020F0502020204030204" pitchFamily="34" charset="0"/>
                <a:cs typeface="Times New Roman" panose="02020603050405020304" pitchFamily="18" charset="0"/>
              </a:rPr>
              <a:t>при разработке метода преобразования нейронных архитектур с помощью байесовской оптимизации. </a:t>
            </a:r>
            <a:endParaRPr lang="en-US" sz="1300" dirty="0">
              <a:latin typeface="+mj-lt"/>
              <a:ea typeface="Calibri" panose="020F0502020204030204" pitchFamily="34" charset="0"/>
              <a:cs typeface="Times New Roman" panose="02020603050405020304" pitchFamily="18" charset="0"/>
            </a:endParaRPr>
          </a:p>
          <a:p>
            <a:pPr marL="0" indent="0">
              <a:lnSpc>
                <a:spcPct val="110000"/>
              </a:lnSpc>
              <a:buNone/>
            </a:pPr>
            <a:r>
              <a:rPr lang="ru-RU" sz="1300" dirty="0">
                <a:latin typeface="+mj-lt"/>
                <a:ea typeface="Calibri" panose="020F0502020204030204" pitchFamily="34" charset="0"/>
                <a:cs typeface="Times New Roman" panose="02020603050405020304" pitchFamily="18" charset="0"/>
              </a:rPr>
              <a:t>Проблема №1</a:t>
            </a:r>
            <a:r>
              <a:rPr lang="en-US" sz="1300" dirty="0">
                <a:latin typeface="+mj-lt"/>
                <a:ea typeface="Calibri" panose="020F0502020204030204" pitchFamily="34" charset="0"/>
                <a:cs typeface="Times New Roman" panose="02020603050405020304" pitchFamily="18" charset="0"/>
              </a:rPr>
              <a:t>:</a:t>
            </a:r>
          </a:p>
          <a:p>
            <a:pPr marL="0" indent="0">
              <a:lnSpc>
                <a:spcPct val="110000"/>
              </a:lnSpc>
              <a:buNone/>
            </a:pPr>
            <a:r>
              <a:rPr lang="en" sz="1300" dirty="0">
                <a:latin typeface="+mj-lt"/>
                <a:ea typeface="Calibri" panose="020F0502020204030204" pitchFamily="34" charset="0"/>
                <a:cs typeface="Times New Roman" panose="02020603050405020304" pitchFamily="18" charset="0"/>
              </a:rPr>
              <a:t>3.1	</a:t>
            </a:r>
            <a:r>
              <a:rPr lang="en" sz="1300" b="1" dirty="0">
                <a:latin typeface="+mj-lt"/>
                <a:ea typeface="Calibri" panose="020F0502020204030204" pitchFamily="34" charset="0"/>
                <a:cs typeface="Times New Roman" panose="02020603050405020304" pitchFamily="18" charset="0"/>
              </a:rPr>
              <a:t>Edit-Distance Neural Network Kernel for Gaussian Process</a:t>
            </a:r>
          </a:p>
          <a:p>
            <a:pPr marL="0" indent="0">
              <a:lnSpc>
                <a:spcPct val="110000"/>
              </a:lnSpc>
              <a:buNone/>
            </a:pPr>
            <a:r>
              <a:rPr lang="ru-RU" sz="1300" b="1" dirty="0">
                <a:latin typeface="+mj-lt"/>
                <a:ea typeface="Calibri" panose="020F0502020204030204" pitchFamily="34" charset="0"/>
                <a:cs typeface="Times New Roman" panose="02020603050405020304" pitchFamily="18" charset="0"/>
              </a:rPr>
              <a:t>Представление расстояния (дистанции редактирования) нейронной сети в ядре </a:t>
            </a:r>
            <a:r>
              <a:rPr lang="ru-RU" sz="1300" b="1" dirty="0" err="1">
                <a:latin typeface="+mj-lt"/>
                <a:ea typeface="Calibri" panose="020F0502020204030204" pitchFamily="34" charset="0"/>
                <a:cs typeface="Times New Roman" panose="02020603050405020304" pitchFamily="18" charset="0"/>
              </a:rPr>
              <a:t>Гаусовского</a:t>
            </a:r>
            <a:r>
              <a:rPr lang="ru-RU" sz="1300" b="1" dirty="0">
                <a:latin typeface="+mj-lt"/>
                <a:ea typeface="Calibri" panose="020F0502020204030204" pitchFamily="34" charset="0"/>
                <a:cs typeface="Times New Roman" panose="02020603050405020304" pitchFamily="18" charset="0"/>
              </a:rPr>
              <a:t> процесса</a:t>
            </a:r>
            <a:r>
              <a:rPr lang="ru-RU" sz="1300" dirty="0">
                <a:latin typeface="+mj-lt"/>
                <a:ea typeface="Calibri" panose="020F0502020204030204" pitchFamily="34" charset="0"/>
                <a:cs typeface="Times New Roman" panose="02020603050405020304" pitchFamily="18" charset="0"/>
              </a:rPr>
              <a:t>.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2" name="Скругленный прямоугольник 1">
            <a:extLst>
              <a:ext uri="{FF2B5EF4-FFF2-40B4-BE49-F238E27FC236}">
                <a16:creationId xmlns:a16="http://schemas.microsoft.com/office/drawing/2014/main" id="{08B2BF84-63EF-6441-8E16-1DD5A20837C4}"/>
              </a:ext>
            </a:extLst>
          </p:cNvPr>
          <p:cNvSpPr/>
          <p:nvPr/>
        </p:nvSpPr>
        <p:spPr>
          <a:xfrm>
            <a:off x="106471" y="1753644"/>
            <a:ext cx="9037309" cy="2924718"/>
          </a:xfrm>
          <a:prstGeom prst="roundRect">
            <a:avLst/>
          </a:prstGeom>
          <a:noFill/>
          <a:ln>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101660E2-5D1B-7248-BB28-A6641BDFA80C}"/>
              </a:ext>
            </a:extLst>
          </p:cNvPr>
          <p:cNvPicPr>
            <a:picLocks noChangeAspect="1"/>
          </p:cNvPicPr>
          <p:nvPr/>
        </p:nvPicPr>
        <p:blipFill>
          <a:blip r:embed="rId4"/>
          <a:stretch>
            <a:fillRect/>
          </a:stretch>
        </p:blipFill>
        <p:spPr>
          <a:xfrm>
            <a:off x="276095" y="1947015"/>
            <a:ext cx="2911779" cy="557575"/>
          </a:xfrm>
          <a:prstGeom prst="rect">
            <a:avLst/>
          </a:prstGeom>
        </p:spPr>
      </p:pic>
      <p:pic>
        <p:nvPicPr>
          <p:cNvPr id="5" name="Рисунок 4">
            <a:extLst>
              <a:ext uri="{FF2B5EF4-FFF2-40B4-BE49-F238E27FC236}">
                <a16:creationId xmlns:a16="http://schemas.microsoft.com/office/drawing/2014/main" id="{676E714F-60E5-E749-9FB9-2997D01179F2}"/>
              </a:ext>
            </a:extLst>
          </p:cNvPr>
          <p:cNvPicPr>
            <a:picLocks noChangeAspect="1"/>
          </p:cNvPicPr>
          <p:nvPr/>
        </p:nvPicPr>
        <p:blipFill>
          <a:blip r:embed="rId5"/>
          <a:stretch>
            <a:fillRect/>
          </a:stretch>
        </p:blipFill>
        <p:spPr>
          <a:xfrm>
            <a:off x="276095" y="2504590"/>
            <a:ext cx="914777" cy="191465"/>
          </a:xfrm>
          <a:prstGeom prst="rect">
            <a:avLst/>
          </a:prstGeom>
        </p:spPr>
      </p:pic>
      <p:pic>
        <p:nvPicPr>
          <p:cNvPr id="7" name="Рисунок 6">
            <a:extLst>
              <a:ext uri="{FF2B5EF4-FFF2-40B4-BE49-F238E27FC236}">
                <a16:creationId xmlns:a16="http://schemas.microsoft.com/office/drawing/2014/main" id="{51D80816-A12F-9F4E-9023-01BAD9980284}"/>
              </a:ext>
            </a:extLst>
          </p:cNvPr>
          <p:cNvPicPr>
            <a:picLocks noChangeAspect="1"/>
          </p:cNvPicPr>
          <p:nvPr/>
        </p:nvPicPr>
        <p:blipFill>
          <a:blip r:embed="rId6"/>
          <a:stretch>
            <a:fillRect/>
          </a:stretch>
        </p:blipFill>
        <p:spPr>
          <a:xfrm>
            <a:off x="326881" y="2696055"/>
            <a:ext cx="3481031" cy="410741"/>
          </a:xfrm>
          <a:prstGeom prst="rect">
            <a:avLst/>
          </a:prstGeom>
        </p:spPr>
      </p:pic>
      <p:pic>
        <p:nvPicPr>
          <p:cNvPr id="8" name="Рисунок 7">
            <a:extLst>
              <a:ext uri="{FF2B5EF4-FFF2-40B4-BE49-F238E27FC236}">
                <a16:creationId xmlns:a16="http://schemas.microsoft.com/office/drawing/2014/main" id="{DEE16033-E882-0D42-8535-084C13AF251F}"/>
              </a:ext>
            </a:extLst>
          </p:cNvPr>
          <p:cNvPicPr>
            <a:picLocks noChangeAspect="1"/>
          </p:cNvPicPr>
          <p:nvPr/>
        </p:nvPicPr>
        <p:blipFill>
          <a:blip r:embed="rId7"/>
          <a:stretch>
            <a:fillRect/>
          </a:stretch>
        </p:blipFill>
        <p:spPr>
          <a:xfrm>
            <a:off x="219205" y="3062165"/>
            <a:ext cx="2367420" cy="471292"/>
          </a:xfrm>
          <a:prstGeom prst="rect">
            <a:avLst/>
          </a:prstGeom>
        </p:spPr>
      </p:pic>
      <p:pic>
        <p:nvPicPr>
          <p:cNvPr id="9" name="Рисунок 8">
            <a:extLst>
              <a:ext uri="{FF2B5EF4-FFF2-40B4-BE49-F238E27FC236}">
                <a16:creationId xmlns:a16="http://schemas.microsoft.com/office/drawing/2014/main" id="{6105F0BA-3237-5E44-BA0D-F178253EEF7E}"/>
              </a:ext>
            </a:extLst>
          </p:cNvPr>
          <p:cNvPicPr>
            <a:picLocks noChangeAspect="1"/>
          </p:cNvPicPr>
          <p:nvPr/>
        </p:nvPicPr>
        <p:blipFill>
          <a:blip r:embed="rId8"/>
          <a:stretch>
            <a:fillRect/>
          </a:stretch>
        </p:blipFill>
        <p:spPr>
          <a:xfrm>
            <a:off x="219205" y="3424606"/>
            <a:ext cx="2417001" cy="935945"/>
          </a:xfrm>
          <a:prstGeom prst="rect">
            <a:avLst/>
          </a:prstGeom>
        </p:spPr>
      </p:pic>
      <p:pic>
        <p:nvPicPr>
          <p:cNvPr id="11" name="Рисунок 10">
            <a:extLst>
              <a:ext uri="{FF2B5EF4-FFF2-40B4-BE49-F238E27FC236}">
                <a16:creationId xmlns:a16="http://schemas.microsoft.com/office/drawing/2014/main" id="{2C9B1A52-6A0D-3B45-BB12-B4B25ACC475E}"/>
              </a:ext>
            </a:extLst>
          </p:cNvPr>
          <p:cNvPicPr>
            <a:picLocks noChangeAspect="1"/>
          </p:cNvPicPr>
          <p:nvPr/>
        </p:nvPicPr>
        <p:blipFill>
          <a:blip r:embed="rId9"/>
          <a:stretch>
            <a:fillRect/>
          </a:stretch>
        </p:blipFill>
        <p:spPr>
          <a:xfrm>
            <a:off x="2610302" y="3579307"/>
            <a:ext cx="1435100" cy="469900"/>
          </a:xfrm>
          <a:prstGeom prst="rect">
            <a:avLst/>
          </a:prstGeom>
          <a:ln>
            <a:solidFill>
              <a:schemeClr val="tx1"/>
            </a:solidFill>
          </a:ln>
        </p:spPr>
      </p:pic>
      <p:sp>
        <p:nvSpPr>
          <p:cNvPr id="16" name="Объект 2">
            <a:extLst>
              <a:ext uri="{FF2B5EF4-FFF2-40B4-BE49-F238E27FC236}">
                <a16:creationId xmlns:a16="http://schemas.microsoft.com/office/drawing/2014/main" id="{2A53DD81-3C8C-0846-9F51-C2D2FBC67277}"/>
              </a:ext>
            </a:extLst>
          </p:cNvPr>
          <p:cNvSpPr txBox="1">
            <a:spLocks/>
          </p:cNvSpPr>
          <p:nvPr/>
        </p:nvSpPr>
        <p:spPr>
          <a:xfrm>
            <a:off x="381319" y="1783403"/>
            <a:ext cx="2806555" cy="28073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200" b="1" dirty="0">
                <a:solidFill>
                  <a:srgbClr val="800000"/>
                </a:solidFill>
                <a:latin typeface="+mj-lt"/>
                <a:ea typeface="Calibri" panose="020F0502020204030204" pitchFamily="34" charset="0"/>
                <a:cs typeface="Times New Roman" panose="02020603050405020304" pitchFamily="18" charset="0"/>
              </a:rPr>
              <a:t>Линейная Байесовская регрессия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18" name="Прямоугольник 17">
            <a:extLst>
              <a:ext uri="{FF2B5EF4-FFF2-40B4-BE49-F238E27FC236}">
                <a16:creationId xmlns:a16="http://schemas.microsoft.com/office/drawing/2014/main" id="{2C62D8C3-C087-3A46-B0A8-F904DF50E487}"/>
              </a:ext>
            </a:extLst>
          </p:cNvPr>
          <p:cNvSpPr/>
          <p:nvPr/>
        </p:nvSpPr>
        <p:spPr>
          <a:xfrm>
            <a:off x="2673564" y="3801222"/>
            <a:ext cx="1280681" cy="233998"/>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15" name="Рисунок 14">
            <a:extLst>
              <a:ext uri="{FF2B5EF4-FFF2-40B4-BE49-F238E27FC236}">
                <a16:creationId xmlns:a16="http://schemas.microsoft.com/office/drawing/2014/main" id="{370AB7FF-5F01-EC4F-BC55-BF9007C68D33}"/>
              </a:ext>
            </a:extLst>
          </p:cNvPr>
          <p:cNvPicPr>
            <a:picLocks noChangeAspect="1"/>
          </p:cNvPicPr>
          <p:nvPr/>
        </p:nvPicPr>
        <p:blipFill>
          <a:blip r:embed="rId10"/>
          <a:stretch>
            <a:fillRect/>
          </a:stretch>
        </p:blipFill>
        <p:spPr>
          <a:xfrm>
            <a:off x="4082760" y="1845453"/>
            <a:ext cx="4547024" cy="2111943"/>
          </a:xfrm>
          <a:prstGeom prst="rect">
            <a:avLst/>
          </a:prstGeom>
        </p:spPr>
      </p:pic>
      <p:sp>
        <p:nvSpPr>
          <p:cNvPr id="19" name="Объект 2">
            <a:extLst>
              <a:ext uri="{FF2B5EF4-FFF2-40B4-BE49-F238E27FC236}">
                <a16:creationId xmlns:a16="http://schemas.microsoft.com/office/drawing/2014/main" id="{1AD0D94A-5B49-B540-A052-ABCAC80EA545}"/>
              </a:ext>
            </a:extLst>
          </p:cNvPr>
          <p:cNvSpPr txBox="1">
            <a:spLocks/>
          </p:cNvSpPr>
          <p:nvPr/>
        </p:nvSpPr>
        <p:spPr>
          <a:xfrm>
            <a:off x="2457507" y="4095126"/>
            <a:ext cx="4294021" cy="569249"/>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050" b="1" dirty="0">
                <a:solidFill>
                  <a:srgbClr val="800000"/>
                </a:solidFill>
                <a:latin typeface="+mj-lt"/>
                <a:ea typeface="Calibri" panose="020F0502020204030204" pitchFamily="34" charset="0"/>
                <a:cs typeface="Times New Roman" panose="02020603050405020304" pitchFamily="18" charset="0"/>
              </a:rPr>
              <a:t>Корреляционная составляющая</a:t>
            </a:r>
            <a:r>
              <a:rPr lang="en-US" sz="1050" b="1" dirty="0">
                <a:solidFill>
                  <a:srgbClr val="800000"/>
                </a:solidFill>
                <a:latin typeface="+mj-lt"/>
                <a:ea typeface="Calibri" panose="020F0502020204030204" pitchFamily="34" charset="0"/>
                <a:cs typeface="Times New Roman" panose="02020603050405020304" pitchFamily="18" charset="0"/>
              </a:rPr>
              <a:t> / </a:t>
            </a:r>
            <a:r>
              <a:rPr lang="ru-RU" sz="1050" b="1" dirty="0">
                <a:solidFill>
                  <a:srgbClr val="800000"/>
                </a:solidFill>
                <a:latin typeface="+mj-lt"/>
                <a:ea typeface="Calibri" panose="020F0502020204030204" pitchFamily="34" charset="0"/>
                <a:cs typeface="Times New Roman" panose="02020603050405020304" pitchFamily="18" charset="0"/>
              </a:rPr>
              <a:t>ядро </a:t>
            </a:r>
            <a:r>
              <a:rPr lang="ru-RU" sz="1050" b="1" dirty="0" err="1">
                <a:solidFill>
                  <a:srgbClr val="800000"/>
                </a:solidFill>
                <a:latin typeface="+mj-lt"/>
                <a:ea typeface="Calibri" panose="020F0502020204030204" pitchFamily="34" charset="0"/>
                <a:cs typeface="Times New Roman" panose="02020603050405020304" pitchFamily="18" charset="0"/>
              </a:rPr>
              <a:t>Гаусовского</a:t>
            </a:r>
            <a:r>
              <a:rPr lang="ru-RU" sz="1050" b="1" dirty="0">
                <a:solidFill>
                  <a:srgbClr val="800000"/>
                </a:solidFill>
                <a:latin typeface="+mj-lt"/>
                <a:ea typeface="Calibri" panose="020F0502020204030204" pitchFamily="34" charset="0"/>
                <a:cs typeface="Times New Roman" panose="02020603050405020304" pitchFamily="18" charset="0"/>
              </a:rPr>
              <a:t> процесса. Оценивает </a:t>
            </a:r>
            <a:r>
              <a:rPr lang="en-US" sz="1050" b="1" dirty="0">
                <a:solidFill>
                  <a:srgbClr val="800000"/>
                </a:solidFill>
                <a:latin typeface="+mj-lt"/>
                <a:ea typeface="Calibri" panose="020F0502020204030204" pitchFamily="34" charset="0"/>
                <a:cs typeface="Times New Roman" panose="02020603050405020304" pitchFamily="18" charset="0"/>
              </a:rPr>
              <a:t>“</a:t>
            </a:r>
            <a:r>
              <a:rPr lang="ru-RU" sz="1050" b="1" dirty="0">
                <a:solidFill>
                  <a:srgbClr val="800000"/>
                </a:solidFill>
                <a:latin typeface="+mj-lt"/>
                <a:ea typeface="Calibri" panose="020F0502020204030204" pitchFamily="34" charset="0"/>
                <a:cs typeface="Times New Roman" panose="02020603050405020304" pitchFamily="18" charset="0"/>
              </a:rPr>
              <a:t>близость</a:t>
            </a:r>
            <a:r>
              <a:rPr lang="en-US" sz="1050" b="1" dirty="0">
                <a:solidFill>
                  <a:srgbClr val="800000"/>
                </a:solidFill>
                <a:latin typeface="+mj-lt"/>
                <a:ea typeface="Calibri" panose="020F0502020204030204" pitchFamily="34" charset="0"/>
                <a:cs typeface="Times New Roman" panose="02020603050405020304" pitchFamily="18" charset="0"/>
              </a:rPr>
              <a:t>”</a:t>
            </a:r>
            <a:r>
              <a:rPr lang="ru-RU" sz="1050" b="1" dirty="0">
                <a:solidFill>
                  <a:srgbClr val="800000"/>
                </a:solidFill>
                <a:latin typeface="+mj-lt"/>
                <a:ea typeface="Calibri" panose="020F0502020204030204" pitchFamily="34" charset="0"/>
                <a:cs typeface="Times New Roman" panose="02020603050405020304" pitchFamily="18" charset="0"/>
              </a:rPr>
              <a:t> координат </a:t>
            </a:r>
            <a:r>
              <a:rPr lang="en-US" sz="1050" b="1" i="1" dirty="0">
                <a:solidFill>
                  <a:srgbClr val="800000"/>
                </a:solidFill>
                <a:latin typeface="+mj-lt"/>
                <a:ea typeface="Calibri" panose="020F0502020204030204" pitchFamily="34" charset="0"/>
                <a:cs typeface="Times New Roman" panose="02020603050405020304" pitchFamily="18" charset="0"/>
              </a:rPr>
              <a:t>x</a:t>
            </a:r>
            <a:r>
              <a:rPr lang="ru-RU" sz="1050" b="1" dirty="0">
                <a:solidFill>
                  <a:srgbClr val="800000"/>
                </a:solidFill>
                <a:latin typeface="+mj-lt"/>
                <a:ea typeface="Calibri" panose="020F0502020204030204" pitchFamily="34" charset="0"/>
                <a:cs typeface="Times New Roman" panose="02020603050405020304" pitchFamily="18" charset="0"/>
              </a:rPr>
              <a:t> относительно друг друга в </a:t>
            </a:r>
            <a:r>
              <a:rPr lang="ru-RU" sz="1300" b="1" dirty="0">
                <a:solidFill>
                  <a:srgbClr val="800000"/>
                </a:solidFill>
                <a:latin typeface="+mj-lt"/>
                <a:ea typeface="Calibri" panose="020F0502020204030204" pitchFamily="34" charset="0"/>
                <a:cs typeface="Times New Roman" panose="02020603050405020304" pitchFamily="18" charset="0"/>
              </a:rPr>
              <a:t>Евклидовом пространстве. </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20" name="Объект 2">
            <a:extLst>
              <a:ext uri="{FF2B5EF4-FFF2-40B4-BE49-F238E27FC236}">
                <a16:creationId xmlns:a16="http://schemas.microsoft.com/office/drawing/2014/main" id="{4D4E93DD-9BBB-064E-8C84-03D66A2E3DB5}"/>
              </a:ext>
            </a:extLst>
          </p:cNvPr>
          <p:cNvSpPr txBox="1">
            <a:spLocks/>
          </p:cNvSpPr>
          <p:nvPr/>
        </p:nvSpPr>
        <p:spPr>
          <a:xfrm>
            <a:off x="6594168" y="3854953"/>
            <a:ext cx="2549612" cy="772963"/>
          </a:xfrm>
          <a:prstGeom prst="rect">
            <a:avLst/>
          </a:prstGeom>
          <a:ln>
            <a:solidFill>
              <a:srgbClr val="C00000"/>
            </a:solidFill>
          </a:ln>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100" b="1" dirty="0">
                <a:solidFill>
                  <a:srgbClr val="800000"/>
                </a:solidFill>
                <a:latin typeface="+mj-lt"/>
                <a:ea typeface="Calibri" panose="020F0502020204030204" pitchFamily="34" charset="0"/>
                <a:cs typeface="Times New Roman" panose="02020603050405020304" pitchFamily="18" charset="0"/>
              </a:rPr>
              <a:t>Пространство </a:t>
            </a:r>
            <a:r>
              <a:rPr lang="en-US" sz="1100" b="1" dirty="0">
                <a:solidFill>
                  <a:srgbClr val="800000"/>
                </a:solidFill>
                <a:latin typeface="+mj-lt"/>
                <a:ea typeface="Calibri" panose="020F0502020204030204" pitchFamily="34" charset="0"/>
                <a:cs typeface="Times New Roman" panose="02020603050405020304" pitchFamily="18" charset="0"/>
              </a:rPr>
              <a:t>NAS </a:t>
            </a:r>
            <a:r>
              <a:rPr lang="ru-RU" sz="1100" b="1" dirty="0">
                <a:solidFill>
                  <a:srgbClr val="800000"/>
                </a:solidFill>
                <a:latin typeface="+mj-lt"/>
                <a:ea typeface="Calibri" panose="020F0502020204030204" pitchFamily="34" charset="0"/>
                <a:cs typeface="Times New Roman" panose="02020603050405020304" pitchFamily="18" charset="0"/>
              </a:rPr>
              <a:t>не является Евклидовым! И следовательно, не удовлетворяет у</a:t>
            </a:r>
            <a:r>
              <a:rPr lang="en-US" sz="1100" b="1" dirty="0">
                <a:solidFill>
                  <a:srgbClr val="800000"/>
                </a:solidFill>
                <a:latin typeface="+mj-lt"/>
                <a:ea typeface="Calibri" panose="020F0502020204030204" pitchFamily="34" charset="0"/>
                <a:cs typeface="Times New Roman" panose="02020603050405020304" pitchFamily="18" charset="0"/>
              </a:rPr>
              <a:t>c</a:t>
            </a:r>
            <a:r>
              <a:rPr lang="ru-RU" sz="1100" b="1" dirty="0" err="1">
                <a:solidFill>
                  <a:srgbClr val="800000"/>
                </a:solidFill>
                <a:latin typeface="+mj-lt"/>
                <a:ea typeface="Calibri" panose="020F0502020204030204" pitchFamily="34" charset="0"/>
                <a:cs typeface="Times New Roman" panose="02020603050405020304" pitchFamily="18" charset="0"/>
              </a:rPr>
              <a:t>ловиям</a:t>
            </a:r>
            <a:r>
              <a:rPr lang="ru-RU" sz="1100" b="1" dirty="0">
                <a:solidFill>
                  <a:srgbClr val="800000"/>
                </a:solidFill>
                <a:latin typeface="+mj-lt"/>
                <a:ea typeface="Calibri" panose="020F0502020204030204" pitchFamily="34" charset="0"/>
                <a:cs typeface="Times New Roman" panose="02020603050405020304" pitchFamily="18" charset="0"/>
              </a:rPr>
              <a:t> традиционного </a:t>
            </a:r>
            <a:r>
              <a:rPr lang="en-US" sz="1100" b="1" dirty="0">
                <a:solidFill>
                  <a:srgbClr val="800000"/>
                </a:solidFill>
                <a:latin typeface="+mj-lt"/>
                <a:ea typeface="Calibri" panose="020F0502020204030204" pitchFamily="34" charset="0"/>
                <a:cs typeface="Times New Roman" panose="02020603050405020304" pitchFamily="18" charset="0"/>
              </a:rPr>
              <a:t>GP.</a:t>
            </a:r>
            <a:endParaRPr lang="ru-RU" sz="11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485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6</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0" y="4951131"/>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r>
              <a:rPr lang="en" sz="800" dirty="0">
                <a:solidFill>
                  <a:srgbClr val="800000"/>
                </a:solidFill>
              </a:rPr>
              <a:t> / </a:t>
            </a:r>
            <a:r>
              <a:rPr lang="en" sz="800" dirty="0">
                <a:hlinkClick r:id="rId3"/>
              </a:rPr>
              <a:t>https://www.asimovinstitute.org/neural-network-zoo/</a:t>
            </a:r>
            <a:endParaRPr lang="ru-RU" sz="800" dirty="0">
              <a:solidFill>
                <a:srgbClr val="800000"/>
              </a:solidFill>
            </a:endParaRPr>
          </a:p>
          <a:p>
            <a:pPr marL="0" indent="0" algn="just">
              <a:lnSpc>
                <a:spcPct val="110000"/>
              </a:lnSpc>
              <a:spcBef>
                <a:spcPts val="0"/>
              </a:spcBef>
              <a:buNone/>
            </a:pPr>
            <a:r>
              <a:rPr lang="en" sz="800" dirty="0">
                <a:hlinkClick r:id="rId4"/>
              </a:rPr>
              <a:t>http://krasserm.github.io/2019/02/23/bayesian-linear-regression/</a:t>
            </a:r>
            <a:endParaRPr lang="en"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968148"/>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300" b="1" dirty="0">
                <a:latin typeface="+mj-lt"/>
                <a:ea typeface="Calibri" panose="020F0502020204030204" pitchFamily="34" charset="0"/>
                <a:cs typeface="Times New Roman" panose="02020603050405020304" pitchFamily="18" charset="0"/>
              </a:rPr>
              <a:t>Существует несколько основных проблем </a:t>
            </a:r>
            <a:r>
              <a:rPr lang="ru-RU" sz="1300" dirty="0">
                <a:latin typeface="+mj-lt"/>
                <a:ea typeface="Calibri" panose="020F0502020204030204" pitchFamily="34" charset="0"/>
                <a:cs typeface="Times New Roman" panose="02020603050405020304" pitchFamily="18" charset="0"/>
              </a:rPr>
              <a:t>при разработке метода преобразования нейронных архитектур с помощью байесовской оптимизации. </a:t>
            </a:r>
            <a:endParaRPr lang="en-US" sz="1300" dirty="0">
              <a:latin typeface="+mj-lt"/>
              <a:ea typeface="Calibri" panose="020F0502020204030204" pitchFamily="34" charset="0"/>
              <a:cs typeface="Times New Roman" panose="02020603050405020304" pitchFamily="18" charset="0"/>
            </a:endParaRPr>
          </a:p>
          <a:p>
            <a:pPr marL="0" indent="0">
              <a:lnSpc>
                <a:spcPct val="110000"/>
              </a:lnSpc>
              <a:buNone/>
            </a:pPr>
            <a:r>
              <a:rPr lang="ru-RU" sz="1300" dirty="0">
                <a:latin typeface="+mj-lt"/>
                <a:ea typeface="Calibri" panose="020F0502020204030204" pitchFamily="34" charset="0"/>
                <a:cs typeface="Times New Roman" panose="02020603050405020304" pitchFamily="18" charset="0"/>
              </a:rPr>
              <a:t>Проблема №1</a:t>
            </a:r>
            <a:r>
              <a:rPr lang="en-US" sz="1300" dirty="0">
                <a:latin typeface="+mj-lt"/>
                <a:ea typeface="Calibri" panose="020F0502020204030204" pitchFamily="34" charset="0"/>
                <a:cs typeface="Times New Roman" panose="02020603050405020304" pitchFamily="18" charset="0"/>
              </a:rPr>
              <a:t>:</a:t>
            </a:r>
          </a:p>
          <a:p>
            <a:pPr marL="0" indent="0">
              <a:lnSpc>
                <a:spcPct val="110000"/>
              </a:lnSpc>
              <a:buNone/>
            </a:pPr>
            <a:r>
              <a:rPr lang="en" sz="1300" dirty="0">
                <a:latin typeface="+mj-lt"/>
                <a:ea typeface="Calibri" panose="020F0502020204030204" pitchFamily="34" charset="0"/>
                <a:cs typeface="Times New Roman" panose="02020603050405020304" pitchFamily="18" charset="0"/>
              </a:rPr>
              <a:t>3.1	</a:t>
            </a:r>
            <a:r>
              <a:rPr lang="en" sz="1300" b="1" dirty="0">
                <a:latin typeface="+mj-lt"/>
                <a:ea typeface="Calibri" panose="020F0502020204030204" pitchFamily="34" charset="0"/>
                <a:cs typeface="Times New Roman" panose="02020603050405020304" pitchFamily="18" charset="0"/>
              </a:rPr>
              <a:t>Edit-Distance Neural Network Kernel for Gaussian Process</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6" name="Рисунок 5">
            <a:extLst>
              <a:ext uri="{FF2B5EF4-FFF2-40B4-BE49-F238E27FC236}">
                <a16:creationId xmlns:a16="http://schemas.microsoft.com/office/drawing/2014/main" id="{F50537D7-9C1D-7848-9981-8D0AF01D9EAD}"/>
              </a:ext>
            </a:extLst>
          </p:cNvPr>
          <p:cNvPicPr>
            <a:picLocks noChangeAspect="1"/>
          </p:cNvPicPr>
          <p:nvPr/>
        </p:nvPicPr>
        <p:blipFill>
          <a:blip r:embed="rId5"/>
          <a:stretch>
            <a:fillRect/>
          </a:stretch>
        </p:blipFill>
        <p:spPr>
          <a:xfrm>
            <a:off x="45207" y="2805831"/>
            <a:ext cx="5896072" cy="1913886"/>
          </a:xfrm>
          <a:prstGeom prst="rect">
            <a:avLst/>
          </a:prstGeom>
        </p:spPr>
      </p:pic>
      <p:pic>
        <p:nvPicPr>
          <p:cNvPr id="13" name="Рисунок 12">
            <a:extLst>
              <a:ext uri="{FF2B5EF4-FFF2-40B4-BE49-F238E27FC236}">
                <a16:creationId xmlns:a16="http://schemas.microsoft.com/office/drawing/2014/main" id="{2B034759-C7DE-964E-9BC8-573C5D31D844}"/>
              </a:ext>
            </a:extLst>
          </p:cNvPr>
          <p:cNvPicPr>
            <a:picLocks noChangeAspect="1"/>
          </p:cNvPicPr>
          <p:nvPr/>
        </p:nvPicPr>
        <p:blipFill>
          <a:blip r:embed="rId6"/>
          <a:stretch>
            <a:fillRect/>
          </a:stretch>
        </p:blipFill>
        <p:spPr>
          <a:xfrm>
            <a:off x="7017093" y="1236595"/>
            <a:ext cx="2048895" cy="3483122"/>
          </a:xfrm>
          <a:prstGeom prst="rect">
            <a:avLst/>
          </a:prstGeom>
        </p:spPr>
      </p:pic>
      <p:sp>
        <p:nvSpPr>
          <p:cNvPr id="21" name="Объект 2">
            <a:extLst>
              <a:ext uri="{FF2B5EF4-FFF2-40B4-BE49-F238E27FC236}">
                <a16:creationId xmlns:a16="http://schemas.microsoft.com/office/drawing/2014/main" id="{F09B689B-7468-E04A-80BD-6C39E89897DC}"/>
              </a:ext>
            </a:extLst>
          </p:cNvPr>
          <p:cNvSpPr txBox="1">
            <a:spLocks/>
          </p:cNvSpPr>
          <p:nvPr/>
        </p:nvSpPr>
        <p:spPr>
          <a:xfrm>
            <a:off x="45207" y="1446757"/>
            <a:ext cx="7119681" cy="1359074"/>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300" b="1" dirty="0">
                <a:latin typeface="+mj-lt"/>
                <a:ea typeface="Calibri" panose="020F0502020204030204" pitchFamily="34" charset="0"/>
                <a:cs typeface="Times New Roman" panose="02020603050405020304" pitchFamily="18" charset="0"/>
              </a:rPr>
              <a:t>Представление расстояния (дистанции редактирования) нейронной сети в ядре </a:t>
            </a:r>
            <a:r>
              <a:rPr lang="ru-RU" sz="1300" b="1" dirty="0" err="1">
                <a:latin typeface="+mj-lt"/>
                <a:ea typeface="Calibri" panose="020F0502020204030204" pitchFamily="34" charset="0"/>
                <a:cs typeface="Times New Roman" panose="02020603050405020304" pitchFamily="18" charset="0"/>
              </a:rPr>
              <a:t>Гаусовского</a:t>
            </a:r>
            <a:r>
              <a:rPr lang="ru-RU" sz="1300" b="1" dirty="0">
                <a:latin typeface="+mj-lt"/>
                <a:ea typeface="Calibri" panose="020F0502020204030204" pitchFamily="34" charset="0"/>
                <a:cs typeface="Times New Roman" panose="02020603050405020304" pitchFamily="18" charset="0"/>
              </a:rPr>
              <a:t> процесса</a:t>
            </a:r>
            <a:r>
              <a:rPr lang="ru-RU" sz="1300" dirty="0">
                <a:latin typeface="+mj-lt"/>
                <a:ea typeface="Calibri" panose="020F0502020204030204" pitchFamily="34" charset="0"/>
                <a:cs typeface="Times New Roman" panose="02020603050405020304" pitchFamily="18" charset="0"/>
              </a:rPr>
              <a:t>. </a:t>
            </a:r>
          </a:p>
          <a:p>
            <a:pPr marL="0" indent="0" algn="just">
              <a:lnSpc>
                <a:spcPct val="110000"/>
              </a:lnSpc>
              <a:buNone/>
            </a:pPr>
            <a:r>
              <a:rPr lang="ru-RU" sz="1050" b="1" dirty="0">
                <a:solidFill>
                  <a:srgbClr val="800000"/>
                </a:solidFill>
              </a:rPr>
              <a:t>NAS не является евклидовым пространством</a:t>
            </a:r>
            <a:r>
              <a:rPr lang="ru-RU" sz="1050" dirty="0">
                <a:solidFill>
                  <a:srgbClr val="800000"/>
                </a:solidFill>
              </a:rPr>
              <a:t>, </a:t>
            </a:r>
            <a:r>
              <a:rPr lang="ru-RU" sz="1050" b="1" dirty="0">
                <a:solidFill>
                  <a:srgbClr val="800000"/>
                </a:solidFill>
              </a:rPr>
              <a:t>и оно не удовлетворяет условиям традиционного </a:t>
            </a:r>
            <a:r>
              <a:rPr lang="ru-RU" sz="1050" b="1" dirty="0" err="1">
                <a:solidFill>
                  <a:srgbClr val="800000"/>
                </a:solidFill>
              </a:rPr>
              <a:t>гауссовского</a:t>
            </a:r>
            <a:r>
              <a:rPr lang="ru-RU" sz="1050" b="1" dirty="0">
                <a:solidFill>
                  <a:srgbClr val="800000"/>
                </a:solidFill>
              </a:rPr>
              <a:t> процесса (GP)</a:t>
            </a:r>
            <a:r>
              <a:rPr lang="ru-RU" sz="1050" dirty="0">
                <a:solidFill>
                  <a:srgbClr val="800000"/>
                </a:solidFill>
              </a:rPr>
              <a:t>. </a:t>
            </a:r>
            <a:r>
              <a:rPr lang="ru-RU" sz="1050" dirty="0"/>
              <a:t>Непосредственная векторизация нейронной архитектуры нецелесообразна из-за неопределенного количества слоев и параметров, которые она может содержать</a:t>
            </a:r>
            <a:r>
              <a:rPr lang="ru-RU" sz="1050" b="1" dirty="0"/>
              <a:t>.</a:t>
            </a:r>
            <a:r>
              <a:rPr lang="ru-RU" sz="1050" dirty="0"/>
              <a:t> </a:t>
            </a:r>
            <a:r>
              <a:rPr lang="ru-RU" sz="1050" b="1" dirty="0"/>
              <a:t>Поскольку </a:t>
            </a:r>
            <a:r>
              <a:rPr lang="ru-RU" sz="1050" b="1" dirty="0" err="1"/>
              <a:t>гауссовский</a:t>
            </a:r>
            <a:r>
              <a:rPr lang="ru-RU" sz="1050" b="1" dirty="0"/>
              <a:t> процесс - это метод ядра, а не векторизация нейронной архитектуры</a:t>
            </a:r>
            <a:r>
              <a:rPr lang="ru-RU" sz="1050" dirty="0"/>
              <a:t>, мы предлагаем решить эту проблему путем </a:t>
            </a:r>
            <a:r>
              <a:rPr lang="ru-RU" sz="1050" b="1" dirty="0"/>
              <a:t>разработки функции ядра нейронной сети</a:t>
            </a:r>
            <a:r>
              <a:rPr lang="ru-RU" sz="1050" dirty="0"/>
              <a:t>.</a:t>
            </a:r>
            <a:endParaRPr lang="ru-RU" sz="105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817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7</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0" y="4698163"/>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478609"/>
            <a:ext cx="9173949" cy="786520"/>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ru-RU" sz="1300" b="1" dirty="0">
                <a:latin typeface="+mj-lt"/>
                <a:ea typeface="Calibri" panose="020F0502020204030204" pitchFamily="34" charset="0"/>
                <a:cs typeface="Times New Roman" panose="02020603050405020304" pitchFamily="18" charset="0"/>
              </a:rPr>
              <a:t>Существует несколько основных проблем </a:t>
            </a:r>
            <a:r>
              <a:rPr lang="ru-RU" sz="1300" dirty="0">
                <a:latin typeface="+mj-lt"/>
                <a:ea typeface="Calibri" panose="020F0502020204030204" pitchFamily="34" charset="0"/>
                <a:cs typeface="Times New Roman" panose="02020603050405020304" pitchFamily="18" charset="0"/>
              </a:rPr>
              <a:t>при разработке метода преобразования нейронных архитектур с помощью байесовской оптимизации. </a:t>
            </a:r>
            <a:endParaRPr lang="en-US" sz="1300" dirty="0">
              <a:latin typeface="+mj-lt"/>
              <a:ea typeface="Calibri" panose="020F0502020204030204" pitchFamily="34" charset="0"/>
              <a:cs typeface="Times New Roman" panose="02020603050405020304" pitchFamily="18" charset="0"/>
            </a:endParaRPr>
          </a:p>
          <a:p>
            <a:pPr marL="0" indent="0">
              <a:lnSpc>
                <a:spcPct val="110000"/>
              </a:lnSpc>
              <a:buNone/>
            </a:pPr>
            <a:r>
              <a:rPr lang="ru-RU" sz="1300" dirty="0">
                <a:latin typeface="+mj-lt"/>
                <a:ea typeface="Calibri" panose="020F0502020204030204" pitchFamily="34" charset="0"/>
                <a:cs typeface="Times New Roman" panose="02020603050405020304" pitchFamily="18" charset="0"/>
              </a:rPr>
              <a:t>Проблема №1</a:t>
            </a:r>
            <a:r>
              <a:rPr lang="en-US" sz="1300" dirty="0">
                <a:latin typeface="+mj-lt"/>
                <a:ea typeface="Calibri" panose="020F0502020204030204" pitchFamily="34" charset="0"/>
                <a:cs typeface="Times New Roman" panose="02020603050405020304" pitchFamily="18" charset="0"/>
              </a:rPr>
              <a:t>:</a:t>
            </a:r>
          </a:p>
        </p:txBody>
      </p:sp>
      <p:sp>
        <p:nvSpPr>
          <p:cNvPr id="9" name="Объект 2">
            <a:extLst>
              <a:ext uri="{FF2B5EF4-FFF2-40B4-BE49-F238E27FC236}">
                <a16:creationId xmlns:a16="http://schemas.microsoft.com/office/drawing/2014/main" id="{DC261638-C6C0-6545-87F6-153ACA5F267A}"/>
              </a:ext>
            </a:extLst>
          </p:cNvPr>
          <p:cNvSpPr txBox="1">
            <a:spLocks/>
          </p:cNvSpPr>
          <p:nvPr/>
        </p:nvSpPr>
        <p:spPr>
          <a:xfrm>
            <a:off x="45207" y="1127478"/>
            <a:ext cx="9098793" cy="626166"/>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ru-RU" sz="1200" dirty="0">
                <a:latin typeface="+mj-lt"/>
                <a:ea typeface="Calibri" panose="020F0502020204030204" pitchFamily="34" charset="0"/>
                <a:cs typeface="Times New Roman" panose="02020603050405020304" pitchFamily="18" charset="0"/>
              </a:rPr>
              <a:t>Предположим, имеется 2 сети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a</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b</a:t>
            </a:r>
            <a:r>
              <a:rPr lang="ru-RU" sz="1200" dirty="0">
                <a:latin typeface="+mj-lt"/>
                <a:ea typeface="Calibri" panose="020F0502020204030204" pitchFamily="34" charset="0"/>
                <a:cs typeface="Times New Roman" panose="02020603050405020304" pitchFamily="18" charset="0"/>
              </a:rPr>
              <a:t>. В Предлагаем ядро с дистанцией редактирования для нейронных сетей. </a:t>
            </a:r>
            <a:r>
              <a:rPr lang="ru-RU" sz="1200" b="1" dirty="0">
                <a:latin typeface="+mj-lt"/>
                <a:ea typeface="Calibri" panose="020F0502020204030204" pitchFamily="34" charset="0"/>
                <a:cs typeface="Times New Roman" panose="02020603050405020304" pitchFamily="18" charset="0"/>
              </a:rPr>
              <a:t>Расстояние редактирования здесь означает, сколько операций необходимо для преобразования одной нейронной сети в другую</a:t>
            </a:r>
            <a:r>
              <a:rPr lang="ru-RU" sz="1200" dirty="0">
                <a:latin typeface="+mj-lt"/>
                <a:ea typeface="Calibri" panose="020F0502020204030204" pitchFamily="34" charset="0"/>
                <a:cs typeface="Times New Roman" panose="02020603050405020304" pitchFamily="18" charset="0"/>
              </a:rPr>
              <a:t>. Функция ядра определяется как:</a:t>
            </a: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11" name="Рисунок 10">
            <a:extLst>
              <a:ext uri="{FF2B5EF4-FFF2-40B4-BE49-F238E27FC236}">
                <a16:creationId xmlns:a16="http://schemas.microsoft.com/office/drawing/2014/main" id="{78A6B598-7826-CE4E-9565-66006CAC46EE}"/>
              </a:ext>
            </a:extLst>
          </p:cNvPr>
          <p:cNvPicPr/>
          <p:nvPr/>
        </p:nvPicPr>
        <p:blipFill>
          <a:blip r:embed="rId3"/>
          <a:stretch>
            <a:fillRect/>
          </a:stretch>
        </p:blipFill>
        <p:spPr>
          <a:xfrm>
            <a:off x="2348630" y="1727349"/>
            <a:ext cx="3688915" cy="373297"/>
          </a:xfrm>
          <a:prstGeom prst="rect">
            <a:avLst/>
          </a:prstGeom>
        </p:spPr>
      </p:pic>
      <p:sp>
        <p:nvSpPr>
          <p:cNvPr id="14" name="Объект 2">
            <a:extLst>
              <a:ext uri="{FF2B5EF4-FFF2-40B4-BE49-F238E27FC236}">
                <a16:creationId xmlns:a16="http://schemas.microsoft.com/office/drawing/2014/main" id="{8593DCC6-C0C0-1340-A286-EC8383C32C56}"/>
              </a:ext>
            </a:extLst>
          </p:cNvPr>
          <p:cNvSpPr txBox="1">
            <a:spLocks/>
          </p:cNvSpPr>
          <p:nvPr/>
        </p:nvSpPr>
        <p:spPr>
          <a:xfrm>
            <a:off x="45207" y="2044253"/>
            <a:ext cx="9098793" cy="51861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dirty="0">
                <a:latin typeface="+mj-lt"/>
                <a:ea typeface="Calibri" panose="020F0502020204030204" pitchFamily="34" charset="0"/>
                <a:cs typeface="Times New Roman" panose="02020603050405020304" pitchFamily="18" charset="0"/>
              </a:rPr>
              <a:t>Где </a:t>
            </a:r>
            <a:r>
              <a:rPr lang="en-US" sz="1200" i="1" dirty="0">
                <a:latin typeface="+mj-lt"/>
                <a:ea typeface="Calibri" panose="020F0502020204030204" pitchFamily="34" charset="0"/>
                <a:cs typeface="Times New Roman" panose="02020603050405020304" pitchFamily="18" charset="0"/>
              </a:rPr>
              <a:t>d</a:t>
            </a:r>
            <a:r>
              <a:rPr lang="ru-RU" sz="1200" dirty="0">
                <a:latin typeface="+mj-lt"/>
                <a:ea typeface="Calibri" panose="020F0502020204030204" pitchFamily="34" charset="0"/>
                <a:cs typeface="Times New Roman" panose="02020603050405020304" pitchFamily="18" charset="0"/>
              </a:rPr>
              <a:t>(</a:t>
            </a:r>
            <a:r>
              <a:rPr lang="en-US" sz="1200" i="1" dirty="0" err="1">
                <a:latin typeface="+mj-lt"/>
                <a:ea typeface="Calibri" panose="020F0502020204030204" pitchFamily="34" charset="0"/>
                <a:cs typeface="Times New Roman" panose="02020603050405020304" pitchFamily="18" charset="0"/>
              </a:rPr>
              <a:t>f</a:t>
            </a:r>
            <a:r>
              <a:rPr lang="en-US" sz="1200" i="1" baseline="-25000" dirty="0" err="1">
                <a:latin typeface="+mj-lt"/>
                <a:ea typeface="Calibri" panose="020F0502020204030204" pitchFamily="34" charset="0"/>
                <a:cs typeface="Times New Roman" panose="02020603050405020304" pitchFamily="18" charset="0"/>
              </a:rPr>
              <a:t>a</a:t>
            </a:r>
            <a:r>
              <a:rPr lang="en-US" sz="1200" i="1" dirty="0" err="1">
                <a:latin typeface="+mj-lt"/>
                <a:ea typeface="Calibri" panose="020F0502020204030204" pitchFamily="34" charset="0"/>
                <a:cs typeface="Times New Roman" panose="02020603050405020304" pitchFamily="18" charset="0"/>
              </a:rPr>
              <a:t>,f</a:t>
            </a:r>
            <a:r>
              <a:rPr lang="en-US" sz="1200" i="1" baseline="-25000" dirty="0" err="1">
                <a:latin typeface="+mj-lt"/>
                <a:ea typeface="Calibri" panose="020F0502020204030204" pitchFamily="34" charset="0"/>
                <a:cs typeface="Times New Roman" panose="02020603050405020304" pitchFamily="18" charset="0"/>
              </a:rPr>
              <a:t>b</a:t>
            </a:r>
            <a:r>
              <a:rPr lang="ru-RU" sz="1200" dirty="0">
                <a:latin typeface="+mj-lt"/>
                <a:ea typeface="Calibri" panose="020F0502020204030204" pitchFamily="34" charset="0"/>
                <a:cs typeface="Times New Roman" panose="02020603050405020304" pitchFamily="18" charset="0"/>
              </a:rPr>
              <a:t>) определяет расстояние редактирования между двумя сетями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a</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b</a:t>
            </a:r>
            <a:r>
              <a:rPr lang="ru-RU" sz="1200" dirty="0">
                <a:latin typeface="+mj-lt"/>
                <a:ea typeface="Calibri" panose="020F0502020204030204" pitchFamily="34" charset="0"/>
                <a:cs typeface="Times New Roman" panose="02020603050405020304" pitchFamily="18" charset="0"/>
              </a:rPr>
              <a:t>, для преобразования одной сети в другую. </a:t>
            </a:r>
            <a:endParaRPr lang="ru-RU" sz="1800" dirty="0">
              <a:latin typeface="+mj-lt"/>
              <a:ea typeface="Calibri" panose="020F0502020204030204" pitchFamily="34" charset="0"/>
              <a:cs typeface="Times New Roman" panose="02020603050405020304" pitchFamily="18" charset="0"/>
            </a:endParaRPr>
          </a:p>
          <a:p>
            <a:pPr>
              <a:spcAft>
                <a:spcPts val="0"/>
              </a:spcAft>
            </a:pPr>
            <a:r>
              <a:rPr lang="ru-RU" sz="1200" i="1" dirty="0" err="1">
                <a:latin typeface="+mj-lt"/>
                <a:ea typeface="Calibri" panose="020F0502020204030204" pitchFamily="34" charset="0"/>
                <a:cs typeface="Calibri" panose="020F0502020204030204" pitchFamily="34" charset="0"/>
              </a:rPr>
              <a:t>ρ</a:t>
            </a:r>
            <a:r>
              <a:rPr lang="ru-RU" sz="1200" dirty="0">
                <a:latin typeface="+mj-lt"/>
                <a:ea typeface="Calibri" panose="020F0502020204030204" pitchFamily="34" charset="0"/>
                <a:cs typeface="Calibri" panose="020F0502020204030204" pitchFamily="34" charset="0"/>
              </a:rPr>
              <a:t> – это функция преобразования расстояния из одного пространства в другое на основе теоремы </a:t>
            </a:r>
            <a:r>
              <a:rPr lang="ru-RU" sz="1200" dirty="0" err="1">
                <a:latin typeface="+mj-lt"/>
                <a:ea typeface="Calibri" panose="020F0502020204030204" pitchFamily="34" charset="0"/>
                <a:cs typeface="Calibri" panose="020F0502020204030204" pitchFamily="34" charset="0"/>
              </a:rPr>
              <a:t>Бургейна</a:t>
            </a:r>
            <a:r>
              <a:rPr lang="ru-RU" sz="1200" dirty="0">
                <a:latin typeface="+mj-lt"/>
                <a:ea typeface="Calibri" panose="020F0502020204030204" pitchFamily="34" charset="0"/>
                <a:cs typeface="Calibri" panose="020F0502020204030204" pitchFamily="34" charset="0"/>
              </a:rPr>
              <a:t>. </a:t>
            </a:r>
            <a:endParaRPr lang="ru-RU" sz="1800" dirty="0">
              <a:latin typeface="+mj-lt"/>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15" name="Рисунок 14">
            <a:extLst>
              <a:ext uri="{FF2B5EF4-FFF2-40B4-BE49-F238E27FC236}">
                <a16:creationId xmlns:a16="http://schemas.microsoft.com/office/drawing/2014/main" id="{A99A4265-1073-A843-B6E1-8BEF13433E68}"/>
              </a:ext>
            </a:extLst>
          </p:cNvPr>
          <p:cNvPicPr/>
          <p:nvPr/>
        </p:nvPicPr>
        <p:blipFill>
          <a:blip r:embed="rId4"/>
          <a:stretch>
            <a:fillRect/>
          </a:stretch>
        </p:blipFill>
        <p:spPr>
          <a:xfrm>
            <a:off x="2714211" y="2504049"/>
            <a:ext cx="2909976" cy="273923"/>
          </a:xfrm>
          <a:prstGeom prst="rect">
            <a:avLst/>
          </a:prstGeom>
        </p:spPr>
      </p:pic>
      <p:sp>
        <p:nvSpPr>
          <p:cNvPr id="16" name="Объект 2">
            <a:extLst>
              <a:ext uri="{FF2B5EF4-FFF2-40B4-BE49-F238E27FC236}">
                <a16:creationId xmlns:a16="http://schemas.microsoft.com/office/drawing/2014/main" id="{703ED474-CBD0-8042-B014-3C40320EA090}"/>
              </a:ext>
            </a:extLst>
          </p:cNvPr>
          <p:cNvSpPr txBox="1">
            <a:spLocks/>
          </p:cNvSpPr>
          <p:nvPr/>
        </p:nvSpPr>
        <p:spPr>
          <a:xfrm>
            <a:off x="45207" y="2746733"/>
            <a:ext cx="9098793" cy="899286"/>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ru-RU" sz="1200" dirty="0">
                <a:latin typeface="+mj-lt"/>
                <a:ea typeface="Calibri" panose="020F0502020204030204" pitchFamily="34" charset="0"/>
                <a:cs typeface="Times New Roman" panose="02020603050405020304" pitchFamily="18" charset="0"/>
              </a:rPr>
              <a:t>Где </a:t>
            </a:r>
            <a:r>
              <a:rPr lang="en-US" sz="1200" b="1" i="1" dirty="0">
                <a:latin typeface="+mj-lt"/>
                <a:ea typeface="Calibri" panose="020F0502020204030204" pitchFamily="34" charset="0"/>
                <a:cs typeface="Times New Roman" panose="02020603050405020304" pitchFamily="18" charset="0"/>
              </a:rPr>
              <a:t>D</a:t>
            </a:r>
            <a:r>
              <a:rPr lang="en-US" sz="1200" b="1" i="1" baseline="-25000" dirty="0">
                <a:latin typeface="+mj-lt"/>
                <a:ea typeface="Calibri" panose="020F0502020204030204" pitchFamily="34" charset="0"/>
                <a:cs typeface="Times New Roman" panose="02020603050405020304" pitchFamily="18" charset="0"/>
              </a:rPr>
              <a:t>l</a:t>
            </a:r>
            <a:r>
              <a:rPr lang="ru-RU" sz="1200" b="1" i="1"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 расстояние редактирования слоев или минимальное количество изменений для того чтобы структура слоев одной сети превратилась в другую, игнорируя </a:t>
            </a:r>
            <a:r>
              <a:rPr lang="en-US" sz="1200" dirty="0">
                <a:latin typeface="+mj-lt"/>
                <a:ea typeface="Calibri" panose="020F0502020204030204" pitchFamily="34" charset="0"/>
                <a:cs typeface="Times New Roman" panose="02020603050405020304" pitchFamily="18" charset="0"/>
              </a:rPr>
              <a:t>skip</a:t>
            </a:r>
            <a:r>
              <a:rPr lang="ru-RU" sz="1200" dirty="0">
                <a:latin typeface="+mj-lt"/>
                <a:ea typeface="Calibri" panose="020F0502020204030204" pitchFamily="34" charset="0"/>
                <a:cs typeface="Times New Roman" panose="02020603050405020304" pitchFamily="18" charset="0"/>
              </a:rPr>
              <a:t>-</a:t>
            </a:r>
            <a:r>
              <a:rPr lang="en-US" sz="1200" dirty="0">
                <a:latin typeface="+mj-lt"/>
                <a:ea typeface="Calibri" panose="020F0502020204030204" pitchFamily="34" charset="0"/>
                <a:cs typeface="Times New Roman" panose="02020603050405020304" pitchFamily="18" charset="0"/>
              </a:rPr>
              <a:t>connections</a:t>
            </a:r>
            <a:r>
              <a:rPr lang="ru-RU" sz="1200" dirty="0">
                <a:latin typeface="+mj-lt"/>
                <a:ea typeface="Calibri" panose="020F0502020204030204" pitchFamily="34" charset="0"/>
                <a:cs typeface="Times New Roman" panose="02020603050405020304" pitchFamily="18" charset="0"/>
              </a:rPr>
              <a:t>.</a:t>
            </a:r>
            <a:endParaRPr lang="en-US" sz="1200" dirty="0">
              <a:latin typeface="+mj-lt"/>
              <a:ea typeface="Calibri" panose="020F0502020204030204" pitchFamily="34" charset="0"/>
              <a:cs typeface="Times New Roman" panose="02020603050405020304" pitchFamily="18" charset="0"/>
            </a:endParaRPr>
          </a:p>
          <a:p>
            <a:pPr marL="176213" indent="2138363">
              <a:spcAft>
                <a:spcPts val="0"/>
              </a:spcAft>
            </a:pPr>
            <a:r>
              <a:rPr lang="ru-RU" sz="1200" dirty="0">
                <a:latin typeface="+mj-lt"/>
                <a:ea typeface="Calibri" panose="020F0502020204030204" pitchFamily="34" charset="0"/>
                <a:cs typeface="Times New Roman" panose="02020603050405020304" pitchFamily="18" charset="0"/>
              </a:rPr>
              <a:t> </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наборы слоев для нейронных сетей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a</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b</a:t>
            </a:r>
            <a:r>
              <a:rPr lang="en-US" sz="1200" dirty="0">
                <a:latin typeface="+mj-lt"/>
                <a:ea typeface="Calibri" panose="020F0502020204030204" pitchFamily="34" charset="0"/>
                <a:cs typeface="Times New Roman" panose="02020603050405020304" pitchFamily="18" charset="0"/>
              </a:rPr>
              <a:t>.</a:t>
            </a:r>
          </a:p>
          <a:p>
            <a:pPr marL="4763" indent="0">
              <a:spcAft>
                <a:spcPts val="0"/>
              </a:spcAft>
              <a:buNone/>
            </a:pPr>
            <a:r>
              <a:rPr lang="en-US" sz="1200" i="1" dirty="0">
                <a:latin typeface="+mj-lt"/>
                <a:ea typeface="Calibri" panose="020F0502020204030204" pitchFamily="34" charset="0"/>
                <a:cs typeface="Times New Roman" panose="02020603050405020304" pitchFamily="18" charset="0"/>
              </a:rPr>
              <a:t>D</a:t>
            </a:r>
            <a:r>
              <a:rPr lang="en-US" sz="1200" i="1" baseline="-25000" dirty="0">
                <a:latin typeface="+mj-lt"/>
                <a:ea typeface="Calibri" panose="020F0502020204030204" pitchFamily="34" charset="0"/>
                <a:cs typeface="Times New Roman" panose="02020603050405020304" pitchFamily="18" charset="0"/>
              </a:rPr>
              <a:t>S</a:t>
            </a:r>
            <a:r>
              <a:rPr lang="ru-RU" sz="1200" dirty="0">
                <a:latin typeface="+mj-lt"/>
                <a:ea typeface="Calibri" panose="020F0502020204030204" pitchFamily="34" charset="0"/>
                <a:cs typeface="Times New Roman" panose="02020603050405020304" pitchFamily="18" charset="0"/>
              </a:rPr>
              <a:t> – расстояние редактирования </a:t>
            </a:r>
            <a:r>
              <a:rPr lang="en-US" sz="1200" dirty="0">
                <a:latin typeface="+mj-lt"/>
                <a:ea typeface="Calibri" panose="020F0502020204030204" pitchFamily="34" charset="0"/>
                <a:cs typeface="Times New Roman" panose="02020603050405020304" pitchFamily="18" charset="0"/>
              </a:rPr>
              <a:t>skip</a:t>
            </a:r>
            <a:r>
              <a:rPr lang="ru-RU" sz="1200" dirty="0">
                <a:latin typeface="+mj-lt"/>
                <a:ea typeface="Calibri" panose="020F0502020204030204" pitchFamily="34" charset="0"/>
                <a:cs typeface="Times New Roman" panose="02020603050405020304" pitchFamily="18" charset="0"/>
              </a:rPr>
              <a:t>-</a:t>
            </a:r>
            <a:r>
              <a:rPr lang="en-US" sz="1200" dirty="0">
                <a:latin typeface="+mj-lt"/>
                <a:ea typeface="Calibri" panose="020F0502020204030204" pitchFamily="34" charset="0"/>
                <a:cs typeface="Times New Roman" panose="02020603050405020304" pitchFamily="18" charset="0"/>
              </a:rPr>
              <a:t>connections </a:t>
            </a:r>
            <a:r>
              <a:rPr lang="ru-RU" sz="1200" dirty="0">
                <a:latin typeface="+mj-lt"/>
                <a:ea typeface="Calibri" panose="020F0502020204030204" pitchFamily="34" charset="0"/>
                <a:cs typeface="Times New Roman" panose="02020603050405020304" pitchFamily="18" charset="0"/>
              </a:rPr>
              <a:t>для пре</a:t>
            </a:r>
            <a:r>
              <a:rPr lang="ru-RU" sz="1200" dirty="0">
                <a:latin typeface="Calibri" panose="020F0502020204030204" pitchFamily="34" charset="0"/>
                <a:ea typeface="Calibri" panose="020F0502020204030204" pitchFamily="34" charset="0"/>
                <a:cs typeface="Times New Roman" panose="02020603050405020304" pitchFamily="18" charset="0"/>
              </a:rPr>
              <a:t>образования набора пропущенных соединений одной сети в набор другой.</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763" indent="2397125">
              <a:spcAft>
                <a:spcPts val="0"/>
              </a:spcAft>
              <a:buNone/>
            </a:pP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наборы </a:t>
            </a:r>
            <a:r>
              <a:rPr lang="en-US" sz="1200" dirty="0">
                <a:latin typeface="+mj-lt"/>
                <a:ea typeface="Calibri" panose="020F0502020204030204" pitchFamily="34" charset="0"/>
                <a:cs typeface="Times New Roman" panose="02020603050405020304" pitchFamily="18" charset="0"/>
              </a:rPr>
              <a:t>skip-connections </a:t>
            </a:r>
            <a:r>
              <a:rPr lang="ru-RU" sz="1200" dirty="0">
                <a:latin typeface="+mj-lt"/>
                <a:ea typeface="Calibri" panose="020F0502020204030204" pitchFamily="34" charset="0"/>
                <a:cs typeface="Times New Roman" panose="02020603050405020304" pitchFamily="18" charset="0"/>
              </a:rPr>
              <a:t>для моделей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a</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b</a:t>
            </a:r>
            <a:r>
              <a:rPr lang="en-US" sz="1200" dirty="0">
                <a:latin typeface="+mj-lt"/>
                <a:ea typeface="Calibri" panose="020F0502020204030204" pitchFamily="34" charset="0"/>
                <a:cs typeface="Times New Roman" panose="02020603050405020304" pitchFamily="18" charset="0"/>
              </a:rPr>
              <a:t>.</a:t>
            </a:r>
          </a:p>
          <a:p>
            <a:pPr marL="4763" indent="0">
              <a:spcAft>
                <a:spcPts val="0"/>
              </a:spcAft>
              <a:buNone/>
            </a:pPr>
            <a:r>
              <a:rPr lang="el-GR" sz="1200" dirty="0">
                <a:latin typeface="+mj-lt"/>
                <a:ea typeface="Calibri" panose="020F0502020204030204" pitchFamily="34" charset="0"/>
                <a:cs typeface="Times New Roman" panose="02020603050405020304" pitchFamily="18" charset="0"/>
              </a:rPr>
              <a:t>λ – </a:t>
            </a:r>
            <a:r>
              <a:rPr lang="ru-RU" sz="1200" dirty="0">
                <a:latin typeface="+mj-lt"/>
                <a:ea typeface="Calibri" panose="020F0502020204030204" pitchFamily="34" charset="0"/>
                <a:cs typeface="Times New Roman" panose="02020603050405020304" pitchFamily="18" charset="0"/>
              </a:rPr>
              <a:t>коэффициент баланса между расстояниями преобразования слоев и пропущенных соединений.</a:t>
            </a: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18" name="Рисунок 17">
            <a:extLst>
              <a:ext uri="{FF2B5EF4-FFF2-40B4-BE49-F238E27FC236}">
                <a16:creationId xmlns:a16="http://schemas.microsoft.com/office/drawing/2014/main" id="{0960EB52-38B1-9C4B-BED5-E567B6C80A38}"/>
              </a:ext>
            </a:extLst>
          </p:cNvPr>
          <p:cNvPicPr/>
          <p:nvPr/>
        </p:nvPicPr>
        <p:blipFill>
          <a:blip r:embed="rId5"/>
          <a:stretch>
            <a:fillRect/>
          </a:stretch>
        </p:blipFill>
        <p:spPr>
          <a:xfrm>
            <a:off x="146141" y="3181603"/>
            <a:ext cx="2300605" cy="224155"/>
          </a:xfrm>
          <a:prstGeom prst="rect">
            <a:avLst/>
          </a:prstGeom>
        </p:spPr>
      </p:pic>
      <p:pic>
        <p:nvPicPr>
          <p:cNvPr id="19" name="Рисунок 18">
            <a:extLst>
              <a:ext uri="{FF2B5EF4-FFF2-40B4-BE49-F238E27FC236}">
                <a16:creationId xmlns:a16="http://schemas.microsoft.com/office/drawing/2014/main" id="{F78223BC-240F-3644-93E3-92F7BE50CABF}"/>
              </a:ext>
            </a:extLst>
          </p:cNvPr>
          <p:cNvPicPr/>
          <p:nvPr/>
        </p:nvPicPr>
        <p:blipFill>
          <a:blip r:embed="rId6"/>
          <a:stretch>
            <a:fillRect/>
          </a:stretch>
        </p:blipFill>
        <p:spPr>
          <a:xfrm>
            <a:off x="146141" y="3795252"/>
            <a:ext cx="2315210" cy="257810"/>
          </a:xfrm>
          <a:prstGeom prst="rect">
            <a:avLst/>
          </a:prstGeom>
        </p:spPr>
      </p:pic>
    </p:spTree>
    <p:extLst>
      <p:ext uri="{BB962C8B-B14F-4D97-AF65-F5344CB8AC3E}">
        <p14:creationId xmlns:p14="http://schemas.microsoft.com/office/powerpoint/2010/main" val="13636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a:xfrm>
            <a:off x="4870966" y="4794504"/>
            <a:ext cx="2133600" cy="273844"/>
          </a:xfrm>
        </p:spPr>
        <p:txBody>
          <a:bodyPr/>
          <a:lstStyle/>
          <a:p>
            <a:fld id="{300E136A-61BC-1449-A797-F6208CCB4EDE}" type="slidenum">
              <a:rPr lang="en-US" smtClean="0"/>
              <a:pPr/>
              <a:t>8</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75157" y="4509154"/>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11178" y="422152"/>
            <a:ext cx="9173949" cy="786520"/>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b="1" dirty="0">
                <a:latin typeface="Calibri" panose="020F0502020204030204" pitchFamily="34" charset="0"/>
                <a:ea typeface="Times New Roman" panose="02020603050405020304" pitchFamily="18" charset="0"/>
                <a:cs typeface="Calibri" panose="020F0502020204030204" pitchFamily="34" charset="0"/>
              </a:rPr>
              <a:t>Расчет </a:t>
            </a:r>
            <a:r>
              <a:rPr lang="en-US" sz="1200" b="1" i="1" dirty="0">
                <a:latin typeface="Calibri" panose="020F0502020204030204" pitchFamily="34" charset="0"/>
                <a:ea typeface="Calibri" panose="020F0502020204030204" pitchFamily="34" charset="0"/>
                <a:cs typeface="Times New Roman" panose="02020603050405020304" pitchFamily="18" charset="0"/>
              </a:rPr>
              <a:t>D</a:t>
            </a:r>
            <a:r>
              <a:rPr lang="en-US" sz="1200" b="1" i="1" baseline="-25000" dirty="0">
                <a:latin typeface="Calibri" panose="020F0502020204030204" pitchFamily="34" charset="0"/>
                <a:ea typeface="Calibri" panose="020F0502020204030204" pitchFamily="34" charset="0"/>
                <a:cs typeface="Times New Roman" panose="02020603050405020304" pitchFamily="18" charset="0"/>
              </a:rPr>
              <a:t>l</a:t>
            </a:r>
            <a:r>
              <a:rPr lang="en-US" sz="1200" b="1" i="1" dirty="0">
                <a:latin typeface="Calibri" panose="020F0502020204030204" pitchFamily="34" charset="0"/>
                <a:ea typeface="Calibri" panose="020F0502020204030204" pitchFamily="34" charset="0"/>
                <a:cs typeface="Times New Roman" panose="02020603050405020304" pitchFamily="18" charset="0"/>
              </a:rPr>
              <a:t>.</a:t>
            </a:r>
            <a:endParaRPr lang="ru-RU"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Объект 2">
            <a:extLst>
              <a:ext uri="{FF2B5EF4-FFF2-40B4-BE49-F238E27FC236}">
                <a16:creationId xmlns:a16="http://schemas.microsoft.com/office/drawing/2014/main" id="{DC261638-C6C0-6545-87F6-153ACA5F267A}"/>
              </a:ext>
            </a:extLst>
          </p:cNvPr>
          <p:cNvSpPr txBox="1">
            <a:spLocks/>
          </p:cNvSpPr>
          <p:nvPr/>
        </p:nvSpPr>
        <p:spPr>
          <a:xfrm>
            <a:off x="45207" y="645227"/>
            <a:ext cx="9098793" cy="626166"/>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ru-RU" sz="1200" dirty="0">
                <a:latin typeface="+mj-lt"/>
                <a:ea typeface="Times New Roman" panose="02020603050405020304" pitchFamily="18" charset="0"/>
              </a:rPr>
              <a:t>если |</a:t>
            </a:r>
            <a:r>
              <a:rPr lang="ru-RU" sz="1200" i="1" spc="10" dirty="0" err="1">
                <a:latin typeface="+mj-lt"/>
                <a:ea typeface="Calibri" panose="020F0502020204030204" pitchFamily="34" charset="0"/>
              </a:rPr>
              <a:t>La</a:t>
            </a:r>
            <a:r>
              <a:rPr lang="ru-RU" sz="1200" spc="10" dirty="0">
                <a:latin typeface="+mj-lt"/>
                <a:ea typeface="Calibri" panose="020F0502020204030204" pitchFamily="34" charset="0"/>
              </a:rPr>
              <a:t>|</a:t>
            </a:r>
            <a:r>
              <a:rPr lang="ru-RU" sz="1200" i="1" spc="10" dirty="0">
                <a:latin typeface="+mj-lt"/>
                <a:ea typeface="Calibri" panose="020F0502020204030204" pitchFamily="34" charset="0"/>
              </a:rPr>
              <a:t> </a:t>
            </a:r>
            <a:r>
              <a:rPr lang="ru-RU" sz="1200" dirty="0">
                <a:latin typeface="+mj-lt"/>
                <a:ea typeface="Calibri" panose="020F0502020204030204" pitchFamily="34" charset="0"/>
              </a:rPr>
              <a:t>&lt; |</a:t>
            </a:r>
            <a:r>
              <a:rPr lang="ru-RU" sz="1200" i="1" dirty="0" err="1">
                <a:latin typeface="+mj-lt"/>
                <a:ea typeface="Calibri" panose="020F0502020204030204" pitchFamily="34" charset="0"/>
              </a:rPr>
              <a:t>Lb</a:t>
            </a:r>
            <a:r>
              <a:rPr lang="ru-RU" sz="1200" dirty="0">
                <a:latin typeface="+mj-lt"/>
                <a:ea typeface="Calibri" panose="020F0502020204030204" pitchFamily="34" charset="0"/>
              </a:rPr>
              <a:t>|</a:t>
            </a:r>
            <a:r>
              <a:rPr lang="ru-RU" sz="1200" i="1" dirty="0">
                <a:latin typeface="+mj-lt"/>
                <a:ea typeface="Calibri" panose="020F0502020204030204" pitchFamily="34" charset="0"/>
              </a:rPr>
              <a:t> </a:t>
            </a:r>
            <a:r>
              <a:rPr lang="ru-RU" sz="1200" dirty="0">
                <a:latin typeface="+mj-lt"/>
                <a:ea typeface="Calibri" panose="020F0502020204030204" pitchFamily="34" charset="0"/>
              </a:rPr>
              <a:t>(количество слоев), то расстояние редактирования слоев для </a:t>
            </a:r>
            <a:r>
              <a:rPr lang="en-US" sz="1200" i="1" dirty="0">
                <a:latin typeface="+mj-lt"/>
                <a:ea typeface="Calibri" panose="020F0502020204030204" pitchFamily="34" charset="0"/>
                <a:cs typeface="Times New Roman" panose="02020603050405020304" pitchFamily="18" charset="0"/>
              </a:rPr>
              <a:t>f</a:t>
            </a:r>
            <a:r>
              <a:rPr lang="en-US" sz="1200" baseline="-25000" dirty="0">
                <a:latin typeface="+mj-lt"/>
                <a:ea typeface="Calibri" panose="020F0502020204030204" pitchFamily="34" charset="0"/>
                <a:cs typeface="Times New Roman" panose="02020603050405020304" pitchFamily="18" charset="0"/>
              </a:rPr>
              <a:t>a</a:t>
            </a:r>
            <a:r>
              <a:rPr lang="en-US" sz="1200" dirty="0">
                <a:latin typeface="+mj-lt"/>
                <a:ea typeface="Calibri" panose="020F0502020204030204" pitchFamily="34" charset="0"/>
                <a:cs typeface="Times New Roman" panose="02020603050405020304" pitchFamily="18" charset="0"/>
              </a:rPr>
              <a:t> </a:t>
            </a:r>
            <a:r>
              <a:rPr lang="ru-RU" sz="1200" dirty="0">
                <a:latin typeface="+mj-lt"/>
                <a:ea typeface="Calibri" panose="020F0502020204030204" pitchFamily="34" charset="0"/>
                <a:cs typeface="Times New Roman" panose="02020603050405020304" pitchFamily="18" charset="0"/>
              </a:rPr>
              <a:t>и  </a:t>
            </a:r>
            <a:r>
              <a:rPr lang="en-US" sz="1200" i="1" dirty="0">
                <a:latin typeface="+mj-lt"/>
                <a:ea typeface="Calibri" panose="020F0502020204030204" pitchFamily="34" charset="0"/>
                <a:cs typeface="Times New Roman" panose="02020603050405020304" pitchFamily="18" charset="0"/>
              </a:rPr>
              <a:t>f</a:t>
            </a:r>
            <a:r>
              <a:rPr lang="en-US" sz="1200" i="1" baseline="-25000" dirty="0">
                <a:latin typeface="+mj-lt"/>
                <a:ea typeface="Calibri" panose="020F0502020204030204" pitchFamily="34" charset="0"/>
                <a:cs typeface="Times New Roman" panose="02020603050405020304" pitchFamily="18" charset="0"/>
              </a:rPr>
              <a:t>b</a:t>
            </a:r>
            <a:r>
              <a:rPr lang="ru-RU" sz="1200" dirty="0">
                <a:latin typeface="+mj-lt"/>
                <a:ea typeface="Calibri" panose="020F0502020204030204" pitchFamily="34" charset="0"/>
                <a:cs typeface="Times New Roman" panose="02020603050405020304" pitchFamily="18" charset="0"/>
              </a:rPr>
              <a:t> равно</a:t>
            </a:r>
            <a:endParaRPr lang="ru-RU" sz="1300" dirty="0">
              <a:latin typeface="+mj-lt"/>
              <a:ea typeface="Calibri" panose="020F0502020204030204" pitchFamily="34" charset="0"/>
              <a:cs typeface="Times New Roman" panose="02020603050405020304" pitchFamily="18" charset="0"/>
            </a:endParaRPr>
          </a:p>
        </p:txBody>
      </p:sp>
      <p:sp>
        <p:nvSpPr>
          <p:cNvPr id="16" name="Объект 2">
            <a:extLst>
              <a:ext uri="{FF2B5EF4-FFF2-40B4-BE49-F238E27FC236}">
                <a16:creationId xmlns:a16="http://schemas.microsoft.com/office/drawing/2014/main" id="{703ED474-CBD0-8042-B014-3C40320EA090}"/>
              </a:ext>
            </a:extLst>
          </p:cNvPr>
          <p:cNvSpPr txBox="1">
            <a:spLocks/>
          </p:cNvSpPr>
          <p:nvPr/>
        </p:nvSpPr>
        <p:spPr>
          <a:xfrm>
            <a:off x="45206" y="1288720"/>
            <a:ext cx="9098793" cy="722794"/>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4763" indent="839788">
              <a:spcAft>
                <a:spcPts val="0"/>
              </a:spcAft>
              <a:buNone/>
            </a:pPr>
            <a:r>
              <a:rPr lang="en-US" sz="1200" dirty="0">
                <a:latin typeface="Calibri" panose="020F0502020204030204" pitchFamily="34" charset="0"/>
                <a:ea typeface="Calibri" panose="020F0502020204030204" pitchFamily="34" charset="0"/>
              </a:rPr>
              <a:t>- </a:t>
            </a:r>
            <a:r>
              <a:rPr lang="ru-RU" sz="1200" dirty="0">
                <a:latin typeface="Calibri" panose="020F0502020204030204" pitchFamily="34" charset="0"/>
                <a:ea typeface="Calibri" panose="020F0502020204030204" pitchFamily="34" charset="0"/>
              </a:rPr>
              <a:t>это инъективная функция отображения слоев </a:t>
            </a:r>
            <a:r>
              <a:rPr lang="en-US" sz="1200" i="1" dirty="0">
                <a:latin typeface="Calibri" panose="020F0502020204030204" pitchFamily="34" charset="0"/>
                <a:ea typeface="Calibri" panose="020F0502020204030204" pitchFamily="34" charset="0"/>
              </a:rPr>
              <a:t>L</a:t>
            </a:r>
            <a:r>
              <a:rPr lang="en-US" sz="1200" i="1" baseline="-25000" dirty="0">
                <a:latin typeface="Calibri" panose="020F0502020204030204" pitchFamily="34" charset="0"/>
                <a:ea typeface="Calibri" panose="020F0502020204030204" pitchFamily="34" charset="0"/>
              </a:rPr>
              <a:t>a</a:t>
            </a:r>
            <a:r>
              <a:rPr lang="en-US" sz="1200" dirty="0">
                <a:latin typeface="Calibri" panose="020F0502020204030204" pitchFamily="34" charset="0"/>
                <a:ea typeface="Calibri" panose="020F0502020204030204" pitchFamily="34" charset="0"/>
              </a:rPr>
              <a:t> </a:t>
            </a:r>
            <a:r>
              <a:rPr lang="ru-RU" sz="1200" dirty="0">
                <a:latin typeface="Calibri" panose="020F0502020204030204" pitchFamily="34" charset="0"/>
                <a:ea typeface="Calibri" panose="020F0502020204030204" pitchFamily="34" charset="0"/>
              </a:rPr>
              <a:t>в </a:t>
            </a:r>
            <a:r>
              <a:rPr lang="en-US" sz="1200" i="1" dirty="0" err="1">
                <a:latin typeface="Calibri" panose="020F0502020204030204" pitchFamily="34" charset="0"/>
                <a:ea typeface="Calibri" panose="020F0502020204030204" pitchFamily="34" charset="0"/>
              </a:rPr>
              <a:t>L</a:t>
            </a:r>
            <a:r>
              <a:rPr lang="en-US" sz="1200" i="1" baseline="-25000" dirty="0" err="1">
                <a:latin typeface="Calibri" panose="020F0502020204030204" pitchFamily="34" charset="0"/>
                <a:ea typeface="Calibri" panose="020F0502020204030204" pitchFamily="34" charset="0"/>
              </a:rPr>
              <a:t>b</a:t>
            </a:r>
            <a:r>
              <a:rPr lang="ru-RU" sz="1200" dirty="0">
                <a:latin typeface="Calibri" panose="020F0502020204030204" pitchFamily="34" charset="0"/>
                <a:ea typeface="Calibri" panose="020F0502020204030204" pitchFamily="34" charset="0"/>
              </a:rPr>
              <a:t>, удовлетворяющая следующему условию</a:t>
            </a:r>
            <a:endParaRPr lang="en-US" sz="1200" dirty="0">
              <a:latin typeface="Calibri" panose="020F0502020204030204" pitchFamily="34" charset="0"/>
              <a:ea typeface="Calibri" panose="020F0502020204030204" pitchFamily="34" charset="0"/>
            </a:endParaRPr>
          </a:p>
          <a:p>
            <a:pPr marL="4763" indent="0">
              <a:buNone/>
            </a:pPr>
            <a:r>
              <a:rPr lang="ru-RU" sz="1200" dirty="0"/>
              <a:t>если слои отсортированы в топологическом порядке. </a:t>
            </a:r>
          </a:p>
          <a:p>
            <a:pPr marL="0" indent="0">
              <a:spcAft>
                <a:spcPts val="0"/>
              </a:spcAft>
              <a:buNone/>
            </a:pPr>
            <a:r>
              <a:rPr lang="en-US" sz="1200" i="1" dirty="0">
                <a:latin typeface="Calibri" panose="020F0502020204030204" pitchFamily="34" charset="0"/>
                <a:ea typeface="Calibri" panose="020F0502020204030204" pitchFamily="34" charset="0"/>
                <a:cs typeface="Times New Roman" panose="02020603050405020304" pitchFamily="18" charset="0"/>
              </a:rPr>
              <a:t>d</a:t>
            </a:r>
            <a:r>
              <a:rPr lang="en-US" sz="1200" i="1" baseline="-25000" dirty="0">
                <a:latin typeface="Calibri" panose="020F0502020204030204" pitchFamily="34" charset="0"/>
                <a:ea typeface="Calibri" panose="020F0502020204030204" pitchFamily="34" charset="0"/>
                <a:cs typeface="Times New Roman" panose="02020603050405020304" pitchFamily="18" charset="0"/>
              </a:rPr>
              <a:t>l</a:t>
            </a:r>
            <a:r>
              <a:rPr lang="ru-RU" sz="1200" dirty="0">
                <a:latin typeface="Calibri" panose="020F0502020204030204" pitchFamily="34" charset="0"/>
                <a:ea typeface="Calibri" panose="020F0502020204030204" pitchFamily="34" charset="0"/>
                <a:cs typeface="Times New Roman" panose="02020603050405020304" pitchFamily="18" charset="0"/>
              </a:rPr>
              <a:t>(.,.) – расстояние редактирования (расширения) слоя до другого слоя:</a:t>
            </a: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4763" indent="0">
              <a:spcAft>
                <a:spcPts val="0"/>
              </a:spcAft>
              <a:buNone/>
            </a:pPr>
            <a:endParaRPr lang="ru-RU" sz="1200" dirty="0">
              <a:latin typeface="+mj-lt"/>
              <a:ea typeface="Calibri" panose="020F0502020204030204" pitchFamily="34" charset="0"/>
              <a:cs typeface="Times New Roman" panose="02020603050405020304" pitchFamily="18" charset="0"/>
            </a:endParaRP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13" name="Рисунок 12">
            <a:extLst>
              <a:ext uri="{FF2B5EF4-FFF2-40B4-BE49-F238E27FC236}">
                <a16:creationId xmlns:a16="http://schemas.microsoft.com/office/drawing/2014/main" id="{98CA616F-5073-3944-B849-F815D265E2F6}"/>
              </a:ext>
            </a:extLst>
          </p:cNvPr>
          <p:cNvPicPr/>
          <p:nvPr/>
        </p:nvPicPr>
        <p:blipFill>
          <a:blip r:embed="rId3"/>
          <a:stretch>
            <a:fillRect/>
          </a:stretch>
        </p:blipFill>
        <p:spPr>
          <a:xfrm>
            <a:off x="2642976" y="882654"/>
            <a:ext cx="3052445" cy="457200"/>
          </a:xfrm>
          <a:prstGeom prst="rect">
            <a:avLst/>
          </a:prstGeom>
        </p:spPr>
      </p:pic>
      <p:pic>
        <p:nvPicPr>
          <p:cNvPr id="20" name="Рисунок 19">
            <a:extLst>
              <a:ext uri="{FF2B5EF4-FFF2-40B4-BE49-F238E27FC236}">
                <a16:creationId xmlns:a16="http://schemas.microsoft.com/office/drawing/2014/main" id="{42B58A38-4608-5542-85C6-518BE1FC938E}"/>
              </a:ext>
            </a:extLst>
          </p:cNvPr>
          <p:cNvPicPr/>
          <p:nvPr/>
        </p:nvPicPr>
        <p:blipFill>
          <a:blip r:embed="rId4"/>
          <a:stretch>
            <a:fillRect/>
          </a:stretch>
        </p:blipFill>
        <p:spPr>
          <a:xfrm>
            <a:off x="146141" y="1312019"/>
            <a:ext cx="764540" cy="243205"/>
          </a:xfrm>
          <a:prstGeom prst="rect">
            <a:avLst/>
          </a:prstGeom>
        </p:spPr>
      </p:pic>
      <p:pic>
        <p:nvPicPr>
          <p:cNvPr id="21" name="Рисунок 20">
            <a:extLst>
              <a:ext uri="{FF2B5EF4-FFF2-40B4-BE49-F238E27FC236}">
                <a16:creationId xmlns:a16="http://schemas.microsoft.com/office/drawing/2014/main" id="{2C462F43-565E-184F-8D26-7CCF8530CD52}"/>
              </a:ext>
            </a:extLst>
          </p:cNvPr>
          <p:cNvPicPr/>
          <p:nvPr/>
        </p:nvPicPr>
        <p:blipFill>
          <a:blip r:embed="rId5"/>
          <a:stretch>
            <a:fillRect/>
          </a:stretch>
        </p:blipFill>
        <p:spPr>
          <a:xfrm>
            <a:off x="7297259" y="1313954"/>
            <a:ext cx="1476375" cy="235585"/>
          </a:xfrm>
          <a:prstGeom prst="rect">
            <a:avLst/>
          </a:prstGeom>
        </p:spPr>
      </p:pic>
      <p:pic>
        <p:nvPicPr>
          <p:cNvPr id="22" name="Рисунок 21">
            <a:extLst>
              <a:ext uri="{FF2B5EF4-FFF2-40B4-BE49-F238E27FC236}">
                <a16:creationId xmlns:a16="http://schemas.microsoft.com/office/drawing/2014/main" id="{D0BA135A-510E-964F-8426-EEB44A409641}"/>
              </a:ext>
            </a:extLst>
          </p:cNvPr>
          <p:cNvPicPr/>
          <p:nvPr/>
        </p:nvPicPr>
        <p:blipFill>
          <a:blip r:embed="rId6"/>
          <a:stretch>
            <a:fillRect/>
          </a:stretch>
        </p:blipFill>
        <p:spPr>
          <a:xfrm>
            <a:off x="2974763" y="2000932"/>
            <a:ext cx="2388870" cy="360045"/>
          </a:xfrm>
          <a:prstGeom prst="rect">
            <a:avLst/>
          </a:prstGeom>
        </p:spPr>
      </p:pic>
      <p:sp>
        <p:nvSpPr>
          <p:cNvPr id="23" name="Объект 2">
            <a:extLst>
              <a:ext uri="{FF2B5EF4-FFF2-40B4-BE49-F238E27FC236}">
                <a16:creationId xmlns:a16="http://schemas.microsoft.com/office/drawing/2014/main" id="{39EC75B1-892A-654F-AB91-FD0B11420B90}"/>
              </a:ext>
            </a:extLst>
          </p:cNvPr>
          <p:cNvSpPr txBox="1">
            <a:spLocks/>
          </p:cNvSpPr>
          <p:nvPr/>
        </p:nvSpPr>
        <p:spPr>
          <a:xfrm>
            <a:off x="45207" y="2284708"/>
            <a:ext cx="9098793" cy="722794"/>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0"/>
              </a:spcAft>
              <a:buNone/>
            </a:pPr>
            <a:r>
              <a:rPr lang="ru-RU" sz="1200" dirty="0">
                <a:latin typeface="+mj-lt"/>
                <a:ea typeface="Calibri" panose="020F0502020204030204" pitchFamily="34" charset="0"/>
                <a:cs typeface="Calibri" panose="020F0502020204030204" pitchFamily="34" charset="0"/>
              </a:rPr>
              <a:t>где </a:t>
            </a:r>
            <a:r>
              <a:rPr lang="en-US" sz="1200" i="1" dirty="0">
                <a:latin typeface="+mj-lt"/>
                <a:ea typeface="Calibri" panose="020F0502020204030204" pitchFamily="34" charset="0"/>
                <a:cs typeface="Calibri" panose="020F0502020204030204" pitchFamily="34" charset="0"/>
              </a:rPr>
              <a:t>w</a:t>
            </a:r>
            <a:r>
              <a:rPr lang="ru-RU" sz="1200" i="1" dirty="0">
                <a:latin typeface="+mj-lt"/>
                <a:ea typeface="Calibri" panose="020F0502020204030204" pitchFamily="34" charset="0"/>
                <a:cs typeface="Calibri" panose="020F0502020204030204" pitchFamily="34" charset="0"/>
              </a:rPr>
              <a:t>(</a:t>
            </a:r>
            <a:r>
              <a:rPr lang="en-US" sz="1200" i="1" dirty="0">
                <a:latin typeface="+mj-lt"/>
                <a:ea typeface="Calibri" panose="020F0502020204030204" pitchFamily="34" charset="0"/>
                <a:cs typeface="Calibri" panose="020F0502020204030204" pitchFamily="34" charset="0"/>
              </a:rPr>
              <a:t>l</a:t>
            </a:r>
            <a:r>
              <a:rPr lang="ru-RU" sz="1200" i="1" dirty="0">
                <a:latin typeface="+mj-lt"/>
                <a:ea typeface="Calibri" panose="020F0502020204030204" pitchFamily="34" charset="0"/>
                <a:cs typeface="Calibri" panose="020F0502020204030204" pitchFamily="34" charset="0"/>
              </a:rPr>
              <a:t>) </a:t>
            </a:r>
            <a:r>
              <a:rPr lang="ru-RU" sz="1200" dirty="0">
                <a:latin typeface="+mj-lt"/>
                <a:ea typeface="Calibri" panose="020F0502020204030204" pitchFamily="34" charset="0"/>
                <a:cs typeface="Calibri" panose="020F0502020204030204" pitchFamily="34" charset="0"/>
              </a:rPr>
              <a:t>– это ширина слоя </a:t>
            </a:r>
            <a:r>
              <a:rPr lang="en-US" sz="1200" i="1" dirty="0">
                <a:latin typeface="+mj-lt"/>
                <a:ea typeface="Calibri" panose="020F0502020204030204" pitchFamily="34" charset="0"/>
                <a:cs typeface="Calibri" panose="020F0502020204030204" pitchFamily="34" charset="0"/>
              </a:rPr>
              <a:t>l</a:t>
            </a:r>
            <a:r>
              <a:rPr lang="ru-RU" sz="1200" dirty="0">
                <a:latin typeface="+mj-lt"/>
                <a:ea typeface="Calibri" panose="020F0502020204030204" pitchFamily="34" charset="0"/>
                <a:cs typeface="Calibri" panose="020F0502020204030204" pitchFamily="34" charset="0"/>
              </a:rPr>
              <a:t>.</a:t>
            </a:r>
            <a:endParaRPr lang="ru-RU" sz="1800" dirty="0">
              <a:latin typeface="+mj-lt"/>
              <a:ea typeface="Calibri" panose="020F0502020204030204" pitchFamily="34" charset="0"/>
              <a:cs typeface="Times New Roman" panose="02020603050405020304" pitchFamily="18" charset="0"/>
            </a:endParaRPr>
          </a:p>
          <a:p>
            <a:pPr marL="4763" indent="0">
              <a:spcAft>
                <a:spcPts val="0"/>
              </a:spcAft>
              <a:buNone/>
            </a:pPr>
            <a:endParaRPr lang="ru-RU" sz="1200" dirty="0">
              <a:latin typeface="+mj-lt"/>
              <a:ea typeface="Calibri" panose="020F0502020204030204" pitchFamily="34" charset="0"/>
              <a:cs typeface="Times New Roman" panose="02020603050405020304" pitchFamily="18" charset="0"/>
            </a:endParaRP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24" name="Рисунок 23">
            <a:extLst>
              <a:ext uri="{FF2B5EF4-FFF2-40B4-BE49-F238E27FC236}">
                <a16:creationId xmlns:a16="http://schemas.microsoft.com/office/drawing/2014/main" id="{B53A7E8A-D122-A046-9E37-68FFF18EAD63}"/>
              </a:ext>
            </a:extLst>
          </p:cNvPr>
          <p:cNvPicPr/>
          <p:nvPr/>
        </p:nvPicPr>
        <p:blipFill>
          <a:blip r:embed="rId7"/>
          <a:stretch>
            <a:fillRect/>
          </a:stretch>
        </p:blipFill>
        <p:spPr>
          <a:xfrm>
            <a:off x="1232186" y="2527932"/>
            <a:ext cx="5874024" cy="2047073"/>
          </a:xfrm>
          <a:prstGeom prst="rect">
            <a:avLst/>
          </a:prstGeom>
        </p:spPr>
      </p:pic>
    </p:spTree>
    <p:extLst>
      <p:ext uri="{BB962C8B-B14F-4D97-AF65-F5344CB8AC3E}">
        <p14:creationId xmlns:p14="http://schemas.microsoft.com/office/powerpoint/2010/main" val="402007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EBFC026-C454-F442-B3E4-19BCD2694938}"/>
              </a:ext>
            </a:extLst>
          </p:cNvPr>
          <p:cNvSpPr>
            <a:spLocks noGrp="1"/>
          </p:cNvSpPr>
          <p:nvPr>
            <p:ph type="sldNum" sz="quarter" idx="12"/>
          </p:nvPr>
        </p:nvSpPr>
        <p:spPr/>
        <p:txBody>
          <a:bodyPr/>
          <a:lstStyle/>
          <a:p>
            <a:fld id="{300E136A-61BC-1449-A797-F6208CCB4EDE}" type="slidenum">
              <a:rPr lang="en-US" smtClean="0"/>
              <a:pPr/>
              <a:t>9</a:t>
            </a:fld>
            <a:endParaRPr lang="en-US" dirty="0"/>
          </a:p>
        </p:txBody>
      </p:sp>
      <p:sp>
        <p:nvSpPr>
          <p:cNvPr id="17" name="Объект 2">
            <a:extLst>
              <a:ext uri="{FF2B5EF4-FFF2-40B4-BE49-F238E27FC236}">
                <a16:creationId xmlns:a16="http://schemas.microsoft.com/office/drawing/2014/main" id="{6A483EBB-F0FF-E244-A5BC-36CB2ED677B9}"/>
              </a:ext>
            </a:extLst>
          </p:cNvPr>
          <p:cNvSpPr txBox="1">
            <a:spLocks/>
          </p:cNvSpPr>
          <p:nvPr/>
        </p:nvSpPr>
        <p:spPr>
          <a:xfrm>
            <a:off x="-81420" y="4664252"/>
            <a:ext cx="5022937" cy="2060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10000"/>
              </a:lnSpc>
              <a:spcBef>
                <a:spcPts val="0"/>
              </a:spcBef>
              <a:buNone/>
            </a:pPr>
            <a:r>
              <a:rPr lang="en" sz="800" dirty="0">
                <a:solidFill>
                  <a:srgbClr val="800000"/>
                </a:solidFill>
                <a:hlinkClick r:id="rId2"/>
              </a:rPr>
              <a:t>https://arxiv.org/abs/1806.10282</a:t>
            </a:r>
            <a:endParaRPr lang="ru-RU" sz="800" dirty="0">
              <a:solidFill>
                <a:srgbClr val="800000"/>
              </a:solidFill>
            </a:endParaRPr>
          </a:p>
        </p:txBody>
      </p:sp>
      <p:sp>
        <p:nvSpPr>
          <p:cNvPr id="10" name="Заголовок 1">
            <a:extLst>
              <a:ext uri="{FF2B5EF4-FFF2-40B4-BE49-F238E27FC236}">
                <a16:creationId xmlns:a16="http://schemas.microsoft.com/office/drawing/2014/main" id="{C231579F-8551-844C-87C5-EE8D6B217156}"/>
              </a:ext>
            </a:extLst>
          </p:cNvPr>
          <p:cNvSpPr>
            <a:spLocks noGrp="1"/>
          </p:cNvSpPr>
          <p:nvPr>
            <p:ph type="title"/>
          </p:nvPr>
        </p:nvSpPr>
        <p:spPr>
          <a:xfrm>
            <a:off x="11178" y="700"/>
            <a:ext cx="9132821" cy="389007"/>
          </a:xfrm>
        </p:spPr>
        <p:txBody>
          <a:bodyPr/>
          <a:lstStyle/>
          <a:p>
            <a:r>
              <a:rPr lang="en" sz="2600" dirty="0"/>
              <a:t>Auto-</a:t>
            </a:r>
            <a:r>
              <a:rPr lang="en" sz="2600" dirty="0" err="1"/>
              <a:t>Keras</a:t>
            </a:r>
            <a:r>
              <a:rPr lang="en" sz="2600" dirty="0"/>
              <a:t>: An Efficient Neural Architecture Search System</a:t>
            </a:r>
            <a:endParaRPr lang="ru-RU" sz="2600" dirty="0"/>
          </a:p>
        </p:txBody>
      </p:sp>
      <p:sp>
        <p:nvSpPr>
          <p:cNvPr id="12" name="Объект 2">
            <a:extLst>
              <a:ext uri="{FF2B5EF4-FFF2-40B4-BE49-F238E27FC236}">
                <a16:creationId xmlns:a16="http://schemas.microsoft.com/office/drawing/2014/main" id="{8F1F18A1-B514-854C-BFB3-CD23FC5C2344}"/>
              </a:ext>
            </a:extLst>
          </p:cNvPr>
          <p:cNvSpPr txBox="1">
            <a:spLocks/>
          </p:cNvSpPr>
          <p:nvPr/>
        </p:nvSpPr>
        <p:spPr>
          <a:xfrm>
            <a:off x="45207" y="581035"/>
            <a:ext cx="9173949" cy="314923"/>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pPr>
            <a:r>
              <a:rPr lang="ru-RU" sz="1200" b="1" dirty="0">
                <a:latin typeface="Arial" panose="020B0604020202020204" pitchFamily="34" charset="0"/>
                <a:ea typeface="Times New Roman" panose="02020603050405020304" pitchFamily="18" charset="0"/>
                <a:cs typeface="Arial" panose="020B0604020202020204" pitchFamily="34" charset="0"/>
              </a:rPr>
              <a:t>Расчет </a:t>
            </a:r>
            <a:r>
              <a:rPr lang="en-US" sz="1200" b="1" i="1" dirty="0">
                <a:latin typeface="Arial" panose="020B0604020202020204" pitchFamily="34" charset="0"/>
                <a:ea typeface="Calibri" panose="020F0502020204030204" pitchFamily="34" charset="0"/>
                <a:cs typeface="Arial" panose="020B0604020202020204" pitchFamily="34" charset="0"/>
              </a:rPr>
              <a:t>D</a:t>
            </a:r>
            <a:r>
              <a:rPr lang="ru-RU" sz="1200" b="1" i="1" baseline="-25000" dirty="0" err="1">
                <a:latin typeface="Arial" panose="020B0604020202020204" pitchFamily="34" charset="0"/>
                <a:ea typeface="Calibri" panose="020F0502020204030204" pitchFamily="34" charset="0"/>
                <a:cs typeface="Arial" panose="020B0604020202020204" pitchFamily="34" charset="0"/>
              </a:rPr>
              <a:t>s</a:t>
            </a:r>
            <a:r>
              <a:rPr lang="ru-RU" sz="1200" b="1" i="1" dirty="0">
                <a:latin typeface="Arial" panose="020B0604020202020204" pitchFamily="34" charset="0"/>
                <a:ea typeface="Calibri" panose="020F0502020204030204" pitchFamily="34" charset="0"/>
                <a:cs typeface="Arial" panose="020B0604020202020204" pitchFamily="34" charset="0"/>
              </a:rPr>
              <a:t>.</a:t>
            </a:r>
            <a:endParaRPr lang="ru-RU" sz="1100" dirty="0">
              <a:latin typeface="Arial" panose="020B0604020202020204" pitchFamily="34" charset="0"/>
              <a:ea typeface="Calibri" panose="020F0502020204030204" pitchFamily="34" charset="0"/>
              <a:cs typeface="Arial" panose="020B0604020202020204" pitchFamily="34" charset="0"/>
            </a:endParaRPr>
          </a:p>
        </p:txBody>
      </p:sp>
      <p:sp>
        <p:nvSpPr>
          <p:cNvPr id="9" name="Объект 2">
            <a:extLst>
              <a:ext uri="{FF2B5EF4-FFF2-40B4-BE49-F238E27FC236}">
                <a16:creationId xmlns:a16="http://schemas.microsoft.com/office/drawing/2014/main" id="{DC261638-C6C0-6545-87F6-153ACA5F267A}"/>
              </a:ext>
            </a:extLst>
          </p:cNvPr>
          <p:cNvSpPr txBox="1">
            <a:spLocks/>
          </p:cNvSpPr>
          <p:nvPr/>
        </p:nvSpPr>
        <p:spPr>
          <a:xfrm>
            <a:off x="45207" y="851906"/>
            <a:ext cx="9098793" cy="626166"/>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0"/>
              </a:spcAft>
              <a:buNone/>
            </a:pPr>
            <a:r>
              <a:rPr lang="en-US" sz="1200" b="1" i="1" dirty="0">
                <a:latin typeface="Arial" panose="020B0604020202020204" pitchFamily="34" charset="0"/>
                <a:ea typeface="Calibri" panose="020F0502020204030204" pitchFamily="34" charset="0"/>
                <a:cs typeface="Arial" panose="020B0604020202020204" pitchFamily="34" charset="0"/>
              </a:rPr>
              <a:t>D</a:t>
            </a:r>
            <a:r>
              <a:rPr lang="en-US" sz="1200" b="1" i="1" baseline="-25000" dirty="0">
                <a:latin typeface="Arial" panose="020B0604020202020204" pitchFamily="34" charset="0"/>
                <a:ea typeface="Calibri" panose="020F0502020204030204" pitchFamily="34" charset="0"/>
                <a:cs typeface="Arial" panose="020B0604020202020204" pitchFamily="34" charset="0"/>
              </a:rPr>
              <a:t>s</a:t>
            </a:r>
            <a:r>
              <a:rPr lang="en-US" sz="1200" b="1" dirty="0">
                <a:latin typeface="Arial" panose="020B0604020202020204" pitchFamily="34" charset="0"/>
                <a:ea typeface="Calibri" panose="020F0502020204030204" pitchFamily="34" charset="0"/>
                <a:cs typeface="Arial" panose="020B0604020202020204" pitchFamily="34" charset="0"/>
              </a:rPr>
              <a:t> </a:t>
            </a:r>
            <a:r>
              <a:rPr lang="ru-RU" sz="1200" dirty="0">
                <a:latin typeface="Arial" panose="020B0604020202020204" pitchFamily="34" charset="0"/>
                <a:ea typeface="Calibri" panose="020F0502020204030204" pitchFamily="34" charset="0"/>
                <a:cs typeface="Arial" panose="020B0604020202020204" pitchFamily="34" charset="0"/>
              </a:rPr>
              <a:t>– это сумма расстояний редактирования между согласованными парами </a:t>
            </a:r>
            <a:r>
              <a:rPr lang="en-US" sz="1200" dirty="0">
                <a:latin typeface="Arial" panose="020B0604020202020204" pitchFamily="34" charset="0"/>
                <a:ea typeface="Calibri" panose="020F0502020204030204" pitchFamily="34" charset="0"/>
                <a:cs typeface="Arial" panose="020B0604020202020204" pitchFamily="34" charset="0"/>
              </a:rPr>
              <a:t>skip</a:t>
            </a:r>
            <a:r>
              <a:rPr lang="ru-RU" sz="1200" dirty="0">
                <a:latin typeface="Arial" panose="020B0604020202020204" pitchFamily="34" charset="0"/>
                <a:ea typeface="Calibri" panose="020F0502020204030204" pitchFamily="34" charset="0"/>
                <a:cs typeface="Arial" panose="020B0604020202020204" pitchFamily="34" charset="0"/>
              </a:rPr>
              <a:t>-</a:t>
            </a:r>
            <a:r>
              <a:rPr lang="en-US" sz="1200" dirty="0">
                <a:latin typeface="Arial" panose="020B0604020202020204" pitchFamily="34" charset="0"/>
                <a:ea typeface="Calibri" panose="020F0502020204030204" pitchFamily="34" charset="0"/>
                <a:cs typeface="Arial" panose="020B0604020202020204" pitchFamily="34" charset="0"/>
              </a:rPr>
              <a:t>connections </a:t>
            </a:r>
            <a:r>
              <a:rPr lang="ru-RU" sz="1200" dirty="0">
                <a:latin typeface="Arial" panose="020B0604020202020204" pitchFamily="34" charset="0"/>
                <a:ea typeface="Calibri" panose="020F0502020204030204" pitchFamily="34" charset="0"/>
                <a:cs typeface="Arial" panose="020B0604020202020204" pitchFamily="34" charset="0"/>
              </a:rPr>
              <a:t>двух нейронных сетей.</a:t>
            </a:r>
            <a:endParaRPr lang="ru-RU" sz="1800" dirty="0">
              <a:latin typeface="Arial" panose="020B0604020202020204" pitchFamily="34" charset="0"/>
              <a:ea typeface="Calibri" panose="020F0502020204030204" pitchFamily="34" charset="0"/>
              <a:cs typeface="Arial" panose="020B0604020202020204" pitchFamily="34" charset="0"/>
            </a:endParaRPr>
          </a:p>
          <a:p>
            <a:pPr marL="0" indent="0" algn="just">
              <a:spcAft>
                <a:spcPts val="0"/>
              </a:spcAft>
              <a:buNone/>
            </a:pPr>
            <a:r>
              <a:rPr lang="ru-RU" sz="1200" dirty="0">
                <a:latin typeface="Arial" panose="020B0604020202020204" pitchFamily="34" charset="0"/>
                <a:ea typeface="Calibri" panose="020F0502020204030204" pitchFamily="34" charset="0"/>
                <a:cs typeface="Arial" panose="020B0604020202020204" pitchFamily="34" charset="0"/>
              </a:rPr>
              <a:t>Как показано на рисунке 1 </a:t>
            </a:r>
            <a:r>
              <a:rPr lang="en-US" sz="1200" dirty="0">
                <a:latin typeface="Arial" panose="020B0604020202020204" pitchFamily="34" charset="0"/>
                <a:ea typeface="Calibri" panose="020F0502020204030204" pitchFamily="34" charset="0"/>
                <a:cs typeface="Arial" panose="020B0604020202020204" pitchFamily="34" charset="0"/>
              </a:rPr>
              <a:t>skip</a:t>
            </a:r>
            <a:r>
              <a:rPr lang="ru-RU" sz="1200" dirty="0">
                <a:latin typeface="Arial" panose="020B0604020202020204" pitchFamily="34" charset="0"/>
                <a:ea typeface="Calibri" panose="020F0502020204030204" pitchFamily="34" charset="0"/>
                <a:cs typeface="Arial" panose="020B0604020202020204" pitchFamily="34" charset="0"/>
              </a:rPr>
              <a:t>-</a:t>
            </a:r>
            <a:r>
              <a:rPr lang="en-US" sz="1200" dirty="0">
                <a:latin typeface="Arial" panose="020B0604020202020204" pitchFamily="34" charset="0"/>
                <a:ea typeface="Calibri" panose="020F0502020204030204" pitchFamily="34" charset="0"/>
                <a:cs typeface="Arial" panose="020B0604020202020204" pitchFamily="34" charset="0"/>
              </a:rPr>
              <a:t>connections</a:t>
            </a:r>
            <a:r>
              <a:rPr lang="ru-RU" sz="1200" dirty="0">
                <a:latin typeface="Arial" panose="020B0604020202020204" pitchFamily="34" charset="0"/>
                <a:ea typeface="Calibri" panose="020F0502020204030204" pitchFamily="34" charset="0"/>
                <a:cs typeface="Arial" panose="020B0604020202020204" pitchFamily="34" charset="0"/>
              </a:rPr>
              <a:t> одного цвета – это согласованные пары. Аналогично </a:t>
            </a:r>
            <a:r>
              <a:rPr lang="ru-RU" sz="1200" i="1" dirty="0" err="1">
                <a:latin typeface="Arial" panose="020B0604020202020204" pitchFamily="34" charset="0"/>
                <a:ea typeface="Calibri" panose="020F0502020204030204" pitchFamily="34" charset="0"/>
                <a:cs typeface="Arial" panose="020B0604020202020204" pitchFamily="34" charset="0"/>
              </a:rPr>
              <a:t>D</a:t>
            </a:r>
            <a:r>
              <a:rPr lang="ru-RU" sz="1200" i="1" baseline="-25000" dirty="0" err="1">
                <a:latin typeface="Arial" panose="020B0604020202020204" pitchFamily="34" charset="0"/>
                <a:ea typeface="Calibri" panose="020F0502020204030204" pitchFamily="34" charset="0"/>
                <a:cs typeface="Arial" panose="020B0604020202020204" pitchFamily="34" charset="0"/>
              </a:rPr>
              <a:t>l</a:t>
            </a:r>
            <a:r>
              <a:rPr lang="ru-RU" sz="1200" dirty="0">
                <a:latin typeface="Arial" panose="020B0604020202020204" pitchFamily="34" charset="0"/>
                <a:ea typeface="Calibri" panose="020F0502020204030204" pitchFamily="34" charset="0"/>
                <a:cs typeface="Arial" panose="020B0604020202020204" pitchFamily="34" charset="0"/>
              </a:rPr>
              <a:t>(,),</a:t>
            </a:r>
            <a:r>
              <a:rPr lang="ru-RU" sz="1200" i="1" dirty="0" err="1">
                <a:latin typeface="Arial" panose="020B0604020202020204" pitchFamily="34" charset="0"/>
                <a:ea typeface="Calibri" panose="020F0502020204030204" pitchFamily="34" charset="0"/>
                <a:cs typeface="Arial" panose="020B0604020202020204" pitchFamily="34" charset="0"/>
              </a:rPr>
              <a:t>D</a:t>
            </a:r>
            <a:r>
              <a:rPr lang="en-US" sz="1200" i="1" baseline="-25000" dirty="0">
                <a:latin typeface="Arial" panose="020B0604020202020204" pitchFamily="34" charset="0"/>
                <a:ea typeface="Calibri" panose="020F0502020204030204" pitchFamily="34" charset="0"/>
                <a:cs typeface="Arial" panose="020B0604020202020204" pitchFamily="34" charset="0"/>
              </a:rPr>
              <a:t>s</a:t>
            </a:r>
            <a:r>
              <a:rPr lang="ru-RU" sz="1200" dirty="0">
                <a:latin typeface="Arial" panose="020B0604020202020204" pitchFamily="34" charset="0"/>
                <a:ea typeface="Calibri" panose="020F0502020204030204" pitchFamily="34" charset="0"/>
                <a:cs typeface="Arial" panose="020B0604020202020204" pitchFamily="34" charset="0"/>
              </a:rPr>
              <a:t>(,) определяется следующим образом </a:t>
            </a:r>
            <a:endParaRPr lang="ru-RU" sz="1800" dirty="0">
              <a:latin typeface="Arial" panose="020B0604020202020204" pitchFamily="34" charset="0"/>
              <a:ea typeface="Calibri" panose="020F0502020204030204" pitchFamily="34" charset="0"/>
              <a:cs typeface="Arial" panose="020B0604020202020204" pitchFamily="34" charset="0"/>
            </a:endParaRPr>
          </a:p>
        </p:txBody>
      </p:sp>
      <p:sp>
        <p:nvSpPr>
          <p:cNvPr id="16" name="Объект 2">
            <a:extLst>
              <a:ext uri="{FF2B5EF4-FFF2-40B4-BE49-F238E27FC236}">
                <a16:creationId xmlns:a16="http://schemas.microsoft.com/office/drawing/2014/main" id="{703ED474-CBD0-8042-B014-3C40320EA090}"/>
              </a:ext>
            </a:extLst>
          </p:cNvPr>
          <p:cNvSpPr txBox="1">
            <a:spLocks/>
          </p:cNvSpPr>
          <p:nvPr/>
        </p:nvSpPr>
        <p:spPr>
          <a:xfrm>
            <a:off x="45207" y="1685287"/>
            <a:ext cx="9098793" cy="901337"/>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0"/>
              </a:spcAft>
              <a:buNone/>
            </a:pPr>
            <a:r>
              <a:rPr lang="ru-RU" sz="1200" dirty="0">
                <a:latin typeface="Arial" panose="020B0604020202020204" pitchFamily="34" charset="0"/>
                <a:ea typeface="Calibri" panose="020F0502020204030204" pitchFamily="34" charset="0"/>
                <a:cs typeface="Arial" panose="020B0604020202020204" pitchFamily="34" charset="0"/>
              </a:rPr>
              <a:t>Где мы полагаем, что </a:t>
            </a:r>
            <a:r>
              <a:rPr lang="ru-RU" sz="1200" dirty="0">
                <a:latin typeface="Arial" panose="020B0604020202020204" pitchFamily="34" charset="0"/>
                <a:ea typeface="Times New Roman" panose="02020603050405020304" pitchFamily="18" charset="0"/>
                <a:cs typeface="Arial" panose="020B0604020202020204" pitchFamily="34" charset="0"/>
              </a:rPr>
              <a:t>|</a:t>
            </a:r>
            <a:r>
              <a:rPr lang="en-US" sz="1200" i="1" spc="10" dirty="0">
                <a:latin typeface="Arial" panose="020B0604020202020204" pitchFamily="34" charset="0"/>
                <a:ea typeface="Calibri" panose="020F0502020204030204" pitchFamily="34" charset="0"/>
                <a:cs typeface="Arial" panose="020B0604020202020204" pitchFamily="34" charset="0"/>
              </a:rPr>
              <a:t>S</a:t>
            </a:r>
            <a:r>
              <a:rPr lang="ru-RU" sz="1200" i="1" spc="10" baseline="-25000" dirty="0" err="1">
                <a:latin typeface="Arial" panose="020B0604020202020204" pitchFamily="34" charset="0"/>
                <a:ea typeface="Calibri" panose="020F0502020204030204" pitchFamily="34" charset="0"/>
                <a:cs typeface="Arial" panose="020B0604020202020204" pitchFamily="34" charset="0"/>
              </a:rPr>
              <a:t>a</a:t>
            </a:r>
            <a:r>
              <a:rPr lang="ru-RU" sz="1200" spc="10" dirty="0">
                <a:latin typeface="Arial" panose="020B0604020202020204" pitchFamily="34" charset="0"/>
                <a:ea typeface="Calibri" panose="020F0502020204030204" pitchFamily="34" charset="0"/>
                <a:cs typeface="Arial" panose="020B0604020202020204" pitchFamily="34" charset="0"/>
              </a:rPr>
              <a:t>|</a:t>
            </a:r>
            <a:r>
              <a:rPr lang="ru-RU" sz="1200" i="1" spc="10" dirty="0">
                <a:latin typeface="Arial" panose="020B0604020202020204" pitchFamily="34" charset="0"/>
                <a:ea typeface="Calibri" panose="020F0502020204030204" pitchFamily="34" charset="0"/>
                <a:cs typeface="Arial" panose="020B0604020202020204" pitchFamily="34" charset="0"/>
              </a:rPr>
              <a:t> </a:t>
            </a:r>
            <a:r>
              <a:rPr lang="ru-RU" sz="1200" dirty="0">
                <a:latin typeface="Arial" panose="020B0604020202020204" pitchFamily="34" charset="0"/>
                <a:ea typeface="Calibri" panose="020F0502020204030204" pitchFamily="34" charset="0"/>
                <a:cs typeface="Arial" panose="020B0604020202020204" pitchFamily="34" charset="0"/>
              </a:rPr>
              <a:t>&lt; |</a:t>
            </a:r>
            <a:r>
              <a:rPr lang="en-US" sz="1200" i="1" dirty="0">
                <a:latin typeface="Arial" panose="020B0604020202020204" pitchFamily="34" charset="0"/>
                <a:ea typeface="Calibri" panose="020F0502020204030204" pitchFamily="34" charset="0"/>
                <a:cs typeface="Arial" panose="020B0604020202020204" pitchFamily="34" charset="0"/>
              </a:rPr>
              <a:t>S</a:t>
            </a:r>
            <a:r>
              <a:rPr lang="ru-RU" sz="1200" i="1" baseline="-25000" dirty="0" err="1">
                <a:latin typeface="Arial" panose="020B0604020202020204" pitchFamily="34" charset="0"/>
                <a:ea typeface="Calibri" panose="020F0502020204030204" pitchFamily="34" charset="0"/>
                <a:cs typeface="Arial" panose="020B0604020202020204" pitchFamily="34" charset="0"/>
              </a:rPr>
              <a:t>b</a:t>
            </a:r>
            <a:r>
              <a:rPr lang="ru-RU" sz="1200" dirty="0">
                <a:latin typeface="Arial" panose="020B0604020202020204" pitchFamily="34" charset="0"/>
                <a:ea typeface="Calibri" panose="020F0502020204030204" pitchFamily="34" charset="0"/>
                <a:cs typeface="Arial" panose="020B0604020202020204" pitchFamily="34" charset="0"/>
              </a:rPr>
              <a:t>|.</a:t>
            </a:r>
            <a:endParaRPr lang="ru-RU" sz="1800" dirty="0">
              <a:latin typeface="Arial" panose="020B0604020202020204" pitchFamily="34" charset="0"/>
              <a:ea typeface="Calibri" panose="020F0502020204030204" pitchFamily="34" charset="0"/>
              <a:cs typeface="Arial" panose="020B0604020202020204" pitchFamily="34" charset="0"/>
            </a:endParaRPr>
          </a:p>
          <a:p>
            <a:pPr marL="4763" indent="0" algn="just">
              <a:spcAft>
                <a:spcPts val="0"/>
              </a:spcAft>
              <a:buNone/>
            </a:pPr>
            <a:r>
              <a:rPr lang="ru-RU" sz="1200" dirty="0">
                <a:latin typeface="Arial" panose="020B0604020202020204" pitchFamily="34" charset="0"/>
                <a:ea typeface="Times New Roman" panose="02020603050405020304" pitchFamily="18" charset="0"/>
                <a:cs typeface="Arial" panose="020B0604020202020204" pitchFamily="34" charset="0"/>
              </a:rPr>
              <a:t>(|</a:t>
            </a:r>
            <a:r>
              <a:rPr lang="en-US" sz="1200" i="1" spc="10" dirty="0">
                <a:latin typeface="Arial" panose="020B0604020202020204" pitchFamily="34" charset="0"/>
                <a:ea typeface="Calibri" panose="020F0502020204030204" pitchFamily="34" charset="0"/>
                <a:cs typeface="Arial" panose="020B0604020202020204" pitchFamily="34" charset="0"/>
              </a:rPr>
              <a:t>S</a:t>
            </a:r>
            <a:r>
              <a:rPr lang="ru-RU" sz="1200" i="1" spc="10" baseline="-25000" dirty="0" err="1">
                <a:latin typeface="Arial" panose="020B0604020202020204" pitchFamily="34" charset="0"/>
                <a:ea typeface="Calibri" panose="020F0502020204030204" pitchFamily="34" charset="0"/>
                <a:cs typeface="Arial" panose="020B0604020202020204" pitchFamily="34" charset="0"/>
              </a:rPr>
              <a:t>a</a:t>
            </a:r>
            <a:r>
              <a:rPr lang="ru-RU" sz="1200" spc="10" dirty="0">
                <a:latin typeface="Arial" panose="020B0604020202020204" pitchFamily="34" charset="0"/>
                <a:ea typeface="Calibri" panose="020F0502020204030204" pitchFamily="34" charset="0"/>
                <a:cs typeface="Arial" panose="020B0604020202020204" pitchFamily="34" charset="0"/>
              </a:rPr>
              <a:t>|</a:t>
            </a:r>
            <a:r>
              <a:rPr lang="ru-RU" sz="1200" i="1" spc="10" dirty="0">
                <a:latin typeface="Arial" panose="020B0604020202020204" pitchFamily="34" charset="0"/>
                <a:ea typeface="Calibri" panose="020F0502020204030204" pitchFamily="34" charset="0"/>
                <a:cs typeface="Arial" panose="020B0604020202020204" pitchFamily="34" charset="0"/>
              </a:rPr>
              <a:t> </a:t>
            </a:r>
            <a:r>
              <a:rPr lang="ru-RU" sz="1200" dirty="0">
                <a:latin typeface="Arial" panose="020B0604020202020204" pitchFamily="34" charset="0"/>
                <a:ea typeface="Calibri" panose="020F0502020204030204" pitchFamily="34" charset="0"/>
                <a:cs typeface="Arial" panose="020B0604020202020204" pitchFamily="34" charset="0"/>
              </a:rPr>
              <a:t>- |</a:t>
            </a:r>
            <a:r>
              <a:rPr lang="en-US" sz="1200" i="1" dirty="0">
                <a:latin typeface="Arial" panose="020B0604020202020204" pitchFamily="34" charset="0"/>
                <a:ea typeface="Calibri" panose="020F0502020204030204" pitchFamily="34" charset="0"/>
                <a:cs typeface="Arial" panose="020B0604020202020204" pitchFamily="34" charset="0"/>
              </a:rPr>
              <a:t>S</a:t>
            </a:r>
            <a:r>
              <a:rPr lang="ru-RU" sz="1200" i="1" baseline="-25000" dirty="0" err="1">
                <a:latin typeface="Arial" panose="020B0604020202020204" pitchFamily="34" charset="0"/>
                <a:ea typeface="Calibri" panose="020F0502020204030204" pitchFamily="34" charset="0"/>
                <a:cs typeface="Arial" panose="020B0604020202020204" pitchFamily="34" charset="0"/>
              </a:rPr>
              <a:t>b</a:t>
            </a:r>
            <a:r>
              <a:rPr lang="ru-RU" sz="1200" dirty="0">
                <a:latin typeface="Arial" panose="020B0604020202020204" pitchFamily="34" charset="0"/>
                <a:ea typeface="Calibri" panose="020F0502020204030204" pitchFamily="34" charset="0"/>
                <a:cs typeface="Arial" panose="020B0604020202020204" pitchFamily="34" charset="0"/>
              </a:rPr>
              <a:t>|) –  измеряет общее расстояние редактирования для </a:t>
            </a:r>
            <a:r>
              <a:rPr lang="ru-RU" sz="1200" dirty="0" err="1">
                <a:latin typeface="Arial" panose="020B0604020202020204" pitchFamily="34" charset="0"/>
                <a:ea typeface="Calibri" panose="020F0502020204030204" pitchFamily="34" charset="0"/>
                <a:cs typeface="Arial" panose="020B0604020202020204" pitchFamily="34" charset="0"/>
              </a:rPr>
              <a:t>несопоставленных</a:t>
            </a:r>
            <a:r>
              <a:rPr lang="ru-RU" sz="1200" dirty="0">
                <a:latin typeface="Arial" panose="020B0604020202020204" pitchFamily="34" charset="0"/>
                <a:ea typeface="Calibri" panose="020F0502020204030204" pitchFamily="34" charset="0"/>
                <a:cs typeface="Arial" panose="020B0604020202020204" pitchFamily="34" charset="0"/>
              </a:rPr>
              <a:t> </a:t>
            </a:r>
            <a:r>
              <a:rPr lang="en-US" sz="1200" dirty="0">
                <a:latin typeface="Arial" panose="020B0604020202020204" pitchFamily="34" charset="0"/>
                <a:ea typeface="Calibri" panose="020F0502020204030204" pitchFamily="34" charset="0"/>
                <a:cs typeface="Arial" panose="020B0604020202020204" pitchFamily="34" charset="0"/>
              </a:rPr>
              <a:t>skip</a:t>
            </a:r>
            <a:r>
              <a:rPr lang="ru-RU" sz="1200" dirty="0">
                <a:latin typeface="Arial" panose="020B0604020202020204" pitchFamily="34" charset="0"/>
                <a:ea typeface="Calibri" panose="020F0502020204030204" pitchFamily="34" charset="0"/>
                <a:cs typeface="Arial" panose="020B0604020202020204" pitchFamily="34" charset="0"/>
              </a:rPr>
              <a:t>-</a:t>
            </a:r>
            <a:r>
              <a:rPr lang="en-US" sz="1200" dirty="0">
                <a:latin typeface="Arial" panose="020B0604020202020204" pitchFamily="34" charset="0"/>
                <a:ea typeface="Calibri" panose="020F0502020204030204" pitchFamily="34" charset="0"/>
                <a:cs typeface="Arial" panose="020B0604020202020204" pitchFamily="34" charset="0"/>
              </a:rPr>
              <a:t>connections</a:t>
            </a:r>
            <a:r>
              <a:rPr lang="ru-RU" sz="1200" dirty="0">
                <a:latin typeface="Arial" panose="020B0604020202020204" pitchFamily="34" charset="0"/>
                <a:ea typeface="Calibri" panose="020F0502020204030204" pitchFamily="34" charset="0"/>
                <a:cs typeface="Arial" panose="020B0604020202020204" pitchFamily="34" charset="0"/>
              </a:rPr>
              <a:t>.Так как каждая из </a:t>
            </a:r>
            <a:r>
              <a:rPr lang="ru-RU" sz="1200" dirty="0" err="1">
                <a:latin typeface="Arial" panose="020B0604020202020204" pitchFamily="34" charset="0"/>
                <a:ea typeface="Calibri" panose="020F0502020204030204" pitchFamily="34" charset="0"/>
                <a:cs typeface="Arial" panose="020B0604020202020204" pitchFamily="34" charset="0"/>
              </a:rPr>
              <a:t>несопоставленных</a:t>
            </a:r>
            <a:r>
              <a:rPr lang="ru-RU" sz="1200" dirty="0">
                <a:latin typeface="Arial" panose="020B0604020202020204" pitchFamily="34" charset="0"/>
                <a:ea typeface="Calibri" panose="020F0502020204030204" pitchFamily="34" charset="0"/>
                <a:cs typeface="Arial" panose="020B0604020202020204" pitchFamily="34" charset="0"/>
              </a:rPr>
              <a:t> пропущенных связей в </a:t>
            </a:r>
            <a:r>
              <a:rPr lang="en-US" sz="1200" i="1" dirty="0">
                <a:latin typeface="Arial" panose="020B0604020202020204" pitchFamily="34" charset="0"/>
                <a:ea typeface="Calibri" panose="020F0502020204030204" pitchFamily="34" charset="0"/>
                <a:cs typeface="Arial" panose="020B0604020202020204" pitchFamily="34" charset="0"/>
              </a:rPr>
              <a:t>S</a:t>
            </a:r>
            <a:r>
              <a:rPr lang="ru-RU" sz="1200" i="1" baseline="-25000" dirty="0" err="1">
                <a:latin typeface="Arial" panose="020B0604020202020204" pitchFamily="34" charset="0"/>
                <a:ea typeface="Calibri" panose="020F0502020204030204" pitchFamily="34" charset="0"/>
                <a:cs typeface="Arial" panose="020B0604020202020204" pitchFamily="34" charset="0"/>
              </a:rPr>
              <a:t>b</a:t>
            </a:r>
            <a:r>
              <a:rPr lang="ru-RU" sz="1200" dirty="0">
                <a:latin typeface="Arial" panose="020B0604020202020204" pitchFamily="34" charset="0"/>
                <a:ea typeface="Calibri" panose="020F0502020204030204" pitchFamily="34" charset="0"/>
                <a:cs typeface="Arial" panose="020B0604020202020204" pitchFamily="34" charset="0"/>
              </a:rPr>
              <a:t> требует вставки нового соединения в </a:t>
            </a:r>
            <a:r>
              <a:rPr lang="en-US" sz="1200" i="1" dirty="0">
                <a:latin typeface="Arial" panose="020B0604020202020204" pitchFamily="34" charset="0"/>
                <a:ea typeface="Calibri" panose="020F0502020204030204" pitchFamily="34" charset="0"/>
                <a:cs typeface="Arial" panose="020B0604020202020204" pitchFamily="34" charset="0"/>
              </a:rPr>
              <a:t>f</a:t>
            </a:r>
            <a:r>
              <a:rPr lang="en-US" sz="1200" i="1" baseline="-25000" dirty="0">
                <a:latin typeface="Arial" panose="020B0604020202020204" pitchFamily="34" charset="0"/>
                <a:ea typeface="Calibri" panose="020F0502020204030204" pitchFamily="34" charset="0"/>
                <a:cs typeface="Arial" panose="020B0604020202020204" pitchFamily="34" charset="0"/>
              </a:rPr>
              <a:t>a</a:t>
            </a:r>
            <a:r>
              <a:rPr lang="ru-RU" sz="1200" dirty="0">
                <a:latin typeface="Arial" panose="020B0604020202020204" pitchFamily="34" charset="0"/>
                <a:ea typeface="Calibri" panose="020F0502020204030204" pitchFamily="34" charset="0"/>
                <a:cs typeface="Arial" panose="020B0604020202020204" pitchFamily="34" charset="0"/>
              </a:rPr>
              <a:t>, функция отображения</a:t>
            </a:r>
            <a:endParaRPr lang="en-US" sz="1200" dirty="0">
              <a:latin typeface="Arial" panose="020B0604020202020204" pitchFamily="34" charset="0"/>
              <a:ea typeface="Calibri" panose="020F0502020204030204" pitchFamily="34" charset="0"/>
              <a:cs typeface="Arial" panose="020B0604020202020204" pitchFamily="34" charset="0"/>
            </a:endParaRPr>
          </a:p>
          <a:p>
            <a:pPr marL="4763" indent="0" algn="just">
              <a:spcAft>
                <a:spcPts val="0"/>
              </a:spcAft>
              <a:buNone/>
            </a:pPr>
            <a:r>
              <a:rPr lang="ru-RU" sz="1200" dirty="0">
                <a:latin typeface="Arial" panose="020B0604020202020204" pitchFamily="34" charset="0"/>
                <a:ea typeface="Calibri" panose="020F0502020204030204" pitchFamily="34" charset="0"/>
                <a:cs typeface="Arial" panose="020B0604020202020204" pitchFamily="34" charset="0"/>
              </a:rPr>
              <a:t>это инъективная функция</a:t>
            </a:r>
            <a:r>
              <a:rPr lang="en-US" sz="1200" dirty="0">
                <a:latin typeface="Arial" panose="020B0604020202020204" pitchFamily="34" charset="0"/>
                <a:ea typeface="Calibri" panose="020F0502020204030204" pitchFamily="34" charset="0"/>
                <a:cs typeface="Arial" panose="020B0604020202020204" pitchFamily="34" charset="0"/>
              </a:rPr>
              <a:t>; </a:t>
            </a:r>
            <a:r>
              <a:rPr lang="ru-RU" sz="1200" dirty="0">
                <a:latin typeface="Arial" panose="020B0604020202020204" pitchFamily="34" charset="0"/>
                <a:ea typeface="Calibri" panose="020F0502020204030204" pitchFamily="34" charset="0"/>
                <a:cs typeface="Arial" panose="020B0604020202020204" pitchFamily="34" charset="0"/>
              </a:rPr>
              <a:t>, </a:t>
            </a:r>
            <a:r>
              <a:rPr lang="en-US" sz="1200" i="1" dirty="0">
                <a:latin typeface="Arial" panose="020B0604020202020204" pitchFamily="34" charset="0"/>
                <a:ea typeface="Calibri" panose="020F0502020204030204" pitchFamily="34" charset="0"/>
                <a:cs typeface="Arial" panose="020B0604020202020204" pitchFamily="34" charset="0"/>
              </a:rPr>
              <a:t>d</a:t>
            </a:r>
            <a:r>
              <a:rPr lang="en-US" sz="1200" baseline="-25000" dirty="0">
                <a:latin typeface="Arial" panose="020B0604020202020204" pitchFamily="34" charset="0"/>
                <a:ea typeface="Calibri" panose="020F0502020204030204" pitchFamily="34" charset="0"/>
                <a:cs typeface="Arial" panose="020B0604020202020204" pitchFamily="34" charset="0"/>
              </a:rPr>
              <a:t>s</a:t>
            </a:r>
            <a:r>
              <a:rPr lang="ru-RU" sz="1200" dirty="0">
                <a:latin typeface="Arial" panose="020B0604020202020204" pitchFamily="34" charset="0"/>
                <a:ea typeface="Calibri" panose="020F0502020204030204" pitchFamily="34" charset="0"/>
                <a:cs typeface="Arial" panose="020B0604020202020204" pitchFamily="34" charset="0"/>
              </a:rPr>
              <a:t>() – расстояние редактирования для двух согласованных пропущенных соединений. </a:t>
            </a: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sp>
        <p:nvSpPr>
          <p:cNvPr id="23" name="Объект 2">
            <a:extLst>
              <a:ext uri="{FF2B5EF4-FFF2-40B4-BE49-F238E27FC236}">
                <a16:creationId xmlns:a16="http://schemas.microsoft.com/office/drawing/2014/main" id="{39EC75B1-892A-654F-AB91-FD0B11420B90}"/>
              </a:ext>
            </a:extLst>
          </p:cNvPr>
          <p:cNvSpPr txBox="1">
            <a:spLocks/>
          </p:cNvSpPr>
          <p:nvPr/>
        </p:nvSpPr>
        <p:spPr>
          <a:xfrm>
            <a:off x="11178" y="2895076"/>
            <a:ext cx="9098793" cy="1046451"/>
          </a:xfrm>
          <a:prstGeom prst="rect">
            <a:avLst/>
          </a:prstGeom>
        </p:spPr>
        <p:txBody>
          <a:bodyPr/>
          <a:lstStyle>
            <a:lvl1pPr marL="177750" indent="-177750" algn="l" defTabSz="457071" rtl="0" eaLnBrk="1" latinLnBrk="0" hangingPunct="1">
              <a:spcBef>
                <a:spcPct val="20000"/>
              </a:spcBef>
              <a:buClr>
                <a:schemeClr val="accent1"/>
              </a:buClr>
              <a:buFont typeface="Wingdings" charset="2"/>
              <a:buChar char="§"/>
              <a:defRPr sz="2000" kern="1200">
                <a:solidFill>
                  <a:schemeClr val="tx1"/>
                </a:solidFill>
                <a:latin typeface="Arial"/>
                <a:ea typeface="+mn-ea"/>
                <a:cs typeface="Arial"/>
              </a:defRPr>
            </a:lvl1pPr>
            <a:lvl2pPr marL="718934" indent="-261864" algn="l" defTabSz="457071" rtl="0" eaLnBrk="1" latinLnBrk="0" hangingPunct="1">
              <a:spcBef>
                <a:spcPct val="20000"/>
              </a:spcBef>
              <a:buClr>
                <a:schemeClr val="accent2"/>
              </a:buClr>
              <a:buFont typeface="Wingdings" charset="2"/>
              <a:buChar char="§"/>
              <a:defRPr sz="2000" kern="1200">
                <a:solidFill>
                  <a:schemeClr val="tx1"/>
                </a:solidFill>
                <a:latin typeface="Arial"/>
                <a:ea typeface="+mn-ea"/>
                <a:cs typeface="Arial"/>
              </a:defRPr>
            </a:lvl2pPr>
            <a:lvl3pPr marL="1142676" indent="-228535" algn="l" defTabSz="457071" rtl="0" eaLnBrk="1" latinLnBrk="0" hangingPunct="1">
              <a:spcBef>
                <a:spcPct val="20000"/>
              </a:spcBef>
              <a:buClr>
                <a:schemeClr val="accent3"/>
              </a:buClr>
              <a:buFont typeface="Wingdings" charset="2"/>
              <a:buChar char="§"/>
              <a:defRPr sz="2000" kern="1200">
                <a:solidFill>
                  <a:schemeClr val="tx1"/>
                </a:solidFill>
                <a:latin typeface="Arial"/>
                <a:ea typeface="+mn-ea"/>
                <a:cs typeface="Arial"/>
              </a:defRPr>
            </a:lvl3pPr>
            <a:lvl4pPr marL="1599746" indent="-228535" algn="l" defTabSz="457071" rtl="0" eaLnBrk="1" latinLnBrk="0" hangingPunct="1">
              <a:spcBef>
                <a:spcPct val="20000"/>
              </a:spcBef>
              <a:buFont typeface="Arial"/>
              <a:buChar char="–"/>
              <a:defRPr sz="2000" kern="1200">
                <a:solidFill>
                  <a:schemeClr val="bg1"/>
                </a:solidFill>
                <a:latin typeface="Arial"/>
                <a:ea typeface="+mn-ea"/>
                <a:cs typeface="Arial"/>
              </a:defRPr>
            </a:lvl4pPr>
            <a:lvl5pPr marL="2056818" indent="-228535" algn="l" defTabSz="457071" rtl="0" eaLnBrk="1" latinLnBrk="0" hangingPunct="1">
              <a:spcBef>
                <a:spcPct val="20000"/>
              </a:spcBef>
              <a:buFont typeface="Arial"/>
              <a:buChar char="»"/>
              <a:defRPr sz="2000" kern="1200">
                <a:solidFill>
                  <a:schemeClr val="bg1"/>
                </a:solidFill>
                <a:latin typeface="Arial"/>
                <a:ea typeface="+mn-ea"/>
                <a:cs typeface="Arial"/>
              </a:defRPr>
            </a:lvl5pPr>
            <a:lvl6pPr marL="2513887" indent="-228535" algn="l" defTabSz="457071" rtl="0" eaLnBrk="1" latinLnBrk="0" hangingPunct="1">
              <a:spcBef>
                <a:spcPct val="20000"/>
              </a:spcBef>
              <a:buFont typeface="Arial"/>
              <a:buChar char="•"/>
              <a:defRPr sz="2000" kern="1200">
                <a:solidFill>
                  <a:schemeClr val="tx1"/>
                </a:solidFill>
                <a:latin typeface="+mn-lt"/>
                <a:ea typeface="+mn-ea"/>
                <a:cs typeface="+mn-cs"/>
              </a:defRPr>
            </a:lvl6pPr>
            <a:lvl7pPr marL="2970958" indent="-228535" algn="l" defTabSz="457071" rtl="0" eaLnBrk="1" latinLnBrk="0" hangingPunct="1">
              <a:spcBef>
                <a:spcPct val="20000"/>
              </a:spcBef>
              <a:buFont typeface="Arial"/>
              <a:buChar char="•"/>
              <a:defRPr sz="2000" kern="1200">
                <a:solidFill>
                  <a:schemeClr val="tx1"/>
                </a:solidFill>
                <a:latin typeface="+mn-lt"/>
                <a:ea typeface="+mn-ea"/>
                <a:cs typeface="+mn-cs"/>
              </a:defRPr>
            </a:lvl7pPr>
            <a:lvl8pPr marL="3428028" indent="-228535" algn="l" defTabSz="457071" rtl="0" eaLnBrk="1" latinLnBrk="0" hangingPunct="1">
              <a:spcBef>
                <a:spcPct val="20000"/>
              </a:spcBef>
              <a:buFont typeface="Arial"/>
              <a:buChar char="•"/>
              <a:defRPr sz="2000" kern="1200">
                <a:solidFill>
                  <a:schemeClr val="tx1"/>
                </a:solidFill>
                <a:latin typeface="+mn-lt"/>
                <a:ea typeface="+mn-ea"/>
                <a:cs typeface="+mn-cs"/>
              </a:defRPr>
            </a:lvl8pPr>
            <a:lvl9pPr marL="3885099" indent="-228535" algn="l" defTabSz="45707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Aft>
                <a:spcPts val="0"/>
              </a:spcAft>
              <a:buNone/>
            </a:pPr>
            <a:r>
              <a:rPr lang="ru-RU" sz="1200" dirty="0">
                <a:latin typeface="Arial" panose="020B0604020202020204" pitchFamily="34" charset="0"/>
                <a:ea typeface="Calibri" panose="020F0502020204030204" pitchFamily="34" charset="0"/>
                <a:cs typeface="Arial" panose="020B0604020202020204" pitchFamily="34" charset="0"/>
              </a:rPr>
              <a:t>Где </a:t>
            </a:r>
            <a:r>
              <a:rPr lang="en" sz="1200" i="1" dirty="0">
                <a:latin typeface="Arial" panose="020B0604020202020204" pitchFamily="34" charset="0"/>
                <a:ea typeface="Calibri" panose="020F0502020204030204" pitchFamily="34" charset="0"/>
                <a:cs typeface="Arial" panose="020B0604020202020204" pitchFamily="34" charset="0"/>
              </a:rPr>
              <a:t>u</a:t>
            </a:r>
            <a:r>
              <a:rPr lang="en" sz="1200" dirty="0">
                <a:latin typeface="Arial" panose="020B0604020202020204" pitchFamily="34" charset="0"/>
                <a:ea typeface="Calibri" panose="020F0502020204030204" pitchFamily="34" charset="0"/>
                <a:cs typeface="Arial" panose="020B0604020202020204" pitchFamily="34" charset="0"/>
              </a:rPr>
              <a:t>(</a:t>
            </a:r>
            <a:r>
              <a:rPr lang="en" sz="1200" i="1" dirty="0">
                <a:latin typeface="Arial" panose="020B0604020202020204" pitchFamily="34" charset="0"/>
                <a:ea typeface="Calibri" panose="020F0502020204030204" pitchFamily="34" charset="0"/>
                <a:cs typeface="Arial" panose="020B0604020202020204" pitchFamily="34" charset="0"/>
              </a:rPr>
              <a:t>s</a:t>
            </a:r>
            <a:r>
              <a:rPr lang="en" sz="1200" dirty="0">
                <a:latin typeface="Arial" panose="020B0604020202020204" pitchFamily="34" charset="0"/>
                <a:ea typeface="Calibri" panose="020F0502020204030204" pitchFamily="34" charset="0"/>
                <a:cs typeface="Arial" panose="020B0604020202020204" pitchFamily="34" charset="0"/>
              </a:rPr>
              <a:t>) – </a:t>
            </a:r>
            <a:r>
              <a:rPr lang="ru-RU" sz="1200" dirty="0">
                <a:latin typeface="Arial" panose="020B0604020202020204" pitchFamily="34" charset="0"/>
                <a:ea typeface="Calibri" panose="020F0502020204030204" pitchFamily="34" charset="0"/>
                <a:cs typeface="Arial" panose="020B0604020202020204" pitchFamily="34" charset="0"/>
              </a:rPr>
              <a:t>топологический ранг слоя начала </a:t>
            </a:r>
            <a:r>
              <a:rPr lang="en" sz="1200" dirty="0">
                <a:latin typeface="Arial" panose="020B0604020202020204" pitchFamily="34" charset="0"/>
                <a:ea typeface="Calibri" panose="020F0502020204030204" pitchFamily="34" charset="0"/>
                <a:cs typeface="Arial" panose="020B0604020202020204" pitchFamily="34" charset="0"/>
              </a:rPr>
              <a:t>skip-</a:t>
            </a:r>
            <a:r>
              <a:rPr lang="ru-RU" sz="1200" dirty="0">
                <a:latin typeface="Arial" panose="020B0604020202020204" pitchFamily="34" charset="0"/>
                <a:ea typeface="Calibri" panose="020F0502020204030204" pitchFamily="34" charset="0"/>
                <a:cs typeface="Arial" panose="020B0604020202020204" pitchFamily="34" charset="0"/>
              </a:rPr>
              <a:t>соединения. </a:t>
            </a:r>
            <a:r>
              <a:rPr lang="el-GR" sz="1200" i="1" dirty="0">
                <a:latin typeface="Arial" panose="020B0604020202020204" pitchFamily="34" charset="0"/>
                <a:ea typeface="Calibri" panose="020F0502020204030204" pitchFamily="34" charset="0"/>
                <a:cs typeface="Arial" panose="020B0604020202020204" pitchFamily="34" charset="0"/>
              </a:rPr>
              <a:t>δ</a:t>
            </a:r>
            <a:r>
              <a:rPr lang="el-GR" sz="1200" dirty="0">
                <a:latin typeface="Arial" panose="020B0604020202020204" pitchFamily="34" charset="0"/>
                <a:ea typeface="Calibri" panose="020F0502020204030204" pitchFamily="34" charset="0"/>
                <a:cs typeface="Arial" panose="020B0604020202020204" pitchFamily="34" charset="0"/>
              </a:rPr>
              <a:t>(</a:t>
            </a:r>
            <a:r>
              <a:rPr lang="en" sz="1200" i="1" dirty="0">
                <a:latin typeface="Arial" panose="020B0604020202020204" pitchFamily="34" charset="0"/>
                <a:ea typeface="Calibri" panose="020F0502020204030204" pitchFamily="34" charset="0"/>
                <a:cs typeface="Arial" panose="020B0604020202020204" pitchFamily="34" charset="0"/>
              </a:rPr>
              <a:t>s</a:t>
            </a:r>
            <a:r>
              <a:rPr lang="en" sz="1200" dirty="0">
                <a:latin typeface="Arial" panose="020B0604020202020204" pitchFamily="34" charset="0"/>
                <a:ea typeface="Calibri" panose="020F0502020204030204" pitchFamily="34" charset="0"/>
                <a:cs typeface="Arial" panose="020B0604020202020204" pitchFamily="34" charset="0"/>
              </a:rPr>
              <a:t>) – </a:t>
            </a:r>
            <a:r>
              <a:rPr lang="ru-RU" sz="1200" dirty="0">
                <a:latin typeface="Arial" panose="020B0604020202020204" pitchFamily="34" charset="0"/>
                <a:ea typeface="Calibri" panose="020F0502020204030204" pitchFamily="34" charset="0"/>
                <a:cs typeface="Arial" panose="020B0604020202020204" pitchFamily="34" charset="0"/>
              </a:rPr>
              <a:t>количество слоев между началом и концом </a:t>
            </a:r>
            <a:r>
              <a:rPr lang="en" sz="1200" dirty="0">
                <a:latin typeface="Arial" panose="020B0604020202020204" pitchFamily="34" charset="0"/>
                <a:ea typeface="Calibri" panose="020F0502020204030204" pitchFamily="34" charset="0"/>
                <a:cs typeface="Arial" panose="020B0604020202020204" pitchFamily="34" charset="0"/>
              </a:rPr>
              <a:t>skip-</a:t>
            </a:r>
            <a:r>
              <a:rPr lang="ru-RU" sz="1200" dirty="0">
                <a:latin typeface="Arial" panose="020B0604020202020204" pitchFamily="34" charset="0"/>
                <a:ea typeface="Calibri" panose="020F0502020204030204" pitchFamily="34" charset="0"/>
                <a:cs typeface="Arial" panose="020B0604020202020204" pitchFamily="34" charset="0"/>
              </a:rPr>
              <a:t>соединения.</a:t>
            </a:r>
          </a:p>
          <a:p>
            <a:pPr marL="0" indent="0" algn="just">
              <a:spcAft>
                <a:spcPts val="0"/>
              </a:spcAft>
              <a:buNone/>
            </a:pPr>
            <a:r>
              <a:rPr lang="ru-RU" sz="1200" dirty="0">
                <a:latin typeface="Arial" panose="020B0604020202020204" pitchFamily="34" charset="0"/>
                <a:ea typeface="Calibri" panose="020F0502020204030204" pitchFamily="34" charset="0"/>
                <a:cs typeface="Arial" panose="020B0604020202020204" pitchFamily="34" charset="0"/>
              </a:rPr>
              <a:t>Проблема минимизации в уравнении (8) схожа с проблемой согласования двудольного графа, где </a:t>
            </a:r>
            <a:r>
              <a:rPr lang="ru-RU" sz="1200" i="1" dirty="0" err="1">
                <a:latin typeface="Arial" panose="020B0604020202020204" pitchFamily="34" charset="0"/>
                <a:ea typeface="Calibri" panose="020F0502020204030204" pitchFamily="34" charset="0"/>
                <a:cs typeface="Arial" panose="020B0604020202020204" pitchFamily="34" charset="0"/>
              </a:rPr>
              <a:t>f</a:t>
            </a:r>
            <a:r>
              <a:rPr lang="ru-RU" sz="1200" i="1" baseline="-25000" dirty="0" err="1">
                <a:latin typeface="Arial" panose="020B0604020202020204" pitchFamily="34" charset="0"/>
                <a:ea typeface="Calibri" panose="020F0502020204030204" pitchFamily="34" charset="0"/>
                <a:cs typeface="Arial" panose="020B0604020202020204" pitchFamily="34" charset="0"/>
              </a:rPr>
              <a:t>a</a:t>
            </a:r>
            <a:r>
              <a:rPr lang="ru-RU" sz="1200" dirty="0">
                <a:latin typeface="Arial" panose="020B0604020202020204" pitchFamily="34" charset="0"/>
                <a:ea typeface="Calibri" panose="020F0502020204030204" pitchFamily="34" charset="0"/>
                <a:cs typeface="Arial" panose="020B0604020202020204" pitchFamily="34" charset="0"/>
              </a:rPr>
              <a:t> и </a:t>
            </a:r>
            <a:r>
              <a:rPr lang="ru-RU" sz="1200" i="1" dirty="0" err="1">
                <a:latin typeface="Arial" panose="020B0604020202020204" pitchFamily="34" charset="0"/>
                <a:ea typeface="Calibri" panose="020F0502020204030204" pitchFamily="34" charset="0"/>
                <a:cs typeface="Arial" panose="020B0604020202020204" pitchFamily="34" charset="0"/>
              </a:rPr>
              <a:t>f</a:t>
            </a:r>
            <a:r>
              <a:rPr lang="ru-RU" sz="1200" i="1" baseline="-25000" dirty="0" err="1">
                <a:latin typeface="Arial" panose="020B0604020202020204" pitchFamily="34" charset="0"/>
                <a:ea typeface="Calibri" panose="020F0502020204030204" pitchFamily="34" charset="0"/>
                <a:cs typeface="Arial" panose="020B0604020202020204" pitchFamily="34" charset="0"/>
              </a:rPr>
              <a:t>b</a:t>
            </a:r>
            <a:r>
              <a:rPr lang="ru-RU" sz="1200" dirty="0">
                <a:latin typeface="Arial" panose="020B0604020202020204" pitchFamily="34" charset="0"/>
                <a:ea typeface="Calibri" panose="020F0502020204030204" pitchFamily="34" charset="0"/>
                <a:cs typeface="Arial" panose="020B0604020202020204" pitchFamily="34" charset="0"/>
              </a:rPr>
              <a:t> - это два непересекающихся набора графа, каждое пропускаемое соединение - это узел в своем соответствующем наборе. Расстояние редактирования между двумя пропущенными соединениями - это вес ребра между ними. Весовая задача сопоставления двудольных графов решается с помощью венгерского алгоритма (алгоритм Куна-</a:t>
            </a:r>
            <a:r>
              <a:rPr lang="ru-RU" sz="1200" dirty="0" err="1">
                <a:latin typeface="Arial" panose="020B0604020202020204" pitchFamily="34" charset="0"/>
                <a:ea typeface="Calibri" panose="020F0502020204030204" pitchFamily="34" charset="0"/>
                <a:cs typeface="Arial" panose="020B0604020202020204" pitchFamily="34" charset="0"/>
              </a:rPr>
              <a:t>Мункреса</a:t>
            </a:r>
            <a:r>
              <a:rPr lang="ru-RU" sz="1200" dirty="0">
                <a:latin typeface="Arial" panose="020B0604020202020204" pitchFamily="34" charset="0"/>
                <a:ea typeface="Calibri" panose="020F0502020204030204" pitchFamily="34" charset="0"/>
                <a:cs typeface="Arial" panose="020B0604020202020204" pitchFamily="34" charset="0"/>
              </a:rPr>
              <a:t>).</a:t>
            </a:r>
            <a:endParaRPr lang="ru-RU" sz="1800" dirty="0">
              <a:latin typeface="Arial" panose="020B0604020202020204" pitchFamily="34" charset="0"/>
              <a:ea typeface="Calibri" panose="020F0502020204030204" pitchFamily="34" charset="0"/>
              <a:cs typeface="Arial" panose="020B0604020202020204" pitchFamily="34" charset="0"/>
            </a:endParaRPr>
          </a:p>
          <a:p>
            <a:pPr marL="0" indent="0">
              <a:spcAft>
                <a:spcPts val="0"/>
              </a:spcAft>
              <a:buNone/>
            </a:pPr>
            <a:endParaRPr lang="ru-RU" sz="1200" dirty="0">
              <a:latin typeface="+mj-lt"/>
              <a:ea typeface="Calibri" panose="020F0502020204030204" pitchFamily="34" charset="0"/>
              <a:cs typeface="Times New Roman" panose="02020603050405020304" pitchFamily="18" charset="0"/>
            </a:endParaRPr>
          </a:p>
          <a:p>
            <a:pPr marL="4763" indent="2397125">
              <a:spcAft>
                <a:spcPts val="0"/>
              </a:spcAft>
              <a:buNone/>
            </a:pP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buNone/>
            </a:pPr>
            <a:endParaRPr lang="ru-RU" sz="1300" dirty="0">
              <a:latin typeface="+mj-lt"/>
              <a:ea typeface="Calibri" panose="020F0502020204030204" pitchFamily="34" charset="0"/>
              <a:cs typeface="Times New Roman" panose="02020603050405020304" pitchFamily="18" charset="0"/>
            </a:endParaRPr>
          </a:p>
        </p:txBody>
      </p:sp>
      <p:pic>
        <p:nvPicPr>
          <p:cNvPr id="14" name="Рисунок 13">
            <a:extLst>
              <a:ext uri="{FF2B5EF4-FFF2-40B4-BE49-F238E27FC236}">
                <a16:creationId xmlns:a16="http://schemas.microsoft.com/office/drawing/2014/main" id="{4E1982C0-B8B0-3840-A451-5B2F397B9D5B}"/>
              </a:ext>
            </a:extLst>
          </p:cNvPr>
          <p:cNvPicPr/>
          <p:nvPr/>
        </p:nvPicPr>
        <p:blipFill>
          <a:blip r:embed="rId3"/>
          <a:stretch>
            <a:fillRect/>
          </a:stretch>
        </p:blipFill>
        <p:spPr>
          <a:xfrm>
            <a:off x="2702642" y="1338957"/>
            <a:ext cx="2934071" cy="426670"/>
          </a:xfrm>
          <a:prstGeom prst="rect">
            <a:avLst/>
          </a:prstGeom>
        </p:spPr>
      </p:pic>
      <p:pic>
        <p:nvPicPr>
          <p:cNvPr id="18" name="Рисунок 17">
            <a:extLst>
              <a:ext uri="{FF2B5EF4-FFF2-40B4-BE49-F238E27FC236}">
                <a16:creationId xmlns:a16="http://schemas.microsoft.com/office/drawing/2014/main" id="{55AEA897-E3AB-8345-88E7-92D606000836}"/>
              </a:ext>
            </a:extLst>
          </p:cNvPr>
          <p:cNvPicPr/>
          <p:nvPr/>
        </p:nvPicPr>
        <p:blipFill>
          <a:blip r:embed="rId4"/>
          <a:stretch>
            <a:fillRect/>
          </a:stretch>
        </p:blipFill>
        <p:spPr>
          <a:xfrm>
            <a:off x="7341983" y="2148643"/>
            <a:ext cx="935990" cy="221615"/>
          </a:xfrm>
          <a:prstGeom prst="rect">
            <a:avLst/>
          </a:prstGeom>
        </p:spPr>
      </p:pic>
      <p:pic>
        <p:nvPicPr>
          <p:cNvPr id="19" name="Рисунок 18">
            <a:extLst>
              <a:ext uri="{FF2B5EF4-FFF2-40B4-BE49-F238E27FC236}">
                <a16:creationId xmlns:a16="http://schemas.microsoft.com/office/drawing/2014/main" id="{9A3645B5-0ADC-6F48-9864-92EA53416EAE}"/>
              </a:ext>
            </a:extLst>
          </p:cNvPr>
          <p:cNvPicPr/>
          <p:nvPr/>
        </p:nvPicPr>
        <p:blipFill>
          <a:blip r:embed="rId5"/>
          <a:stretch>
            <a:fillRect/>
          </a:stretch>
        </p:blipFill>
        <p:spPr>
          <a:xfrm>
            <a:off x="2784061" y="2507062"/>
            <a:ext cx="2852652" cy="413360"/>
          </a:xfrm>
          <a:prstGeom prst="rect">
            <a:avLst/>
          </a:prstGeom>
        </p:spPr>
      </p:pic>
    </p:spTree>
    <p:extLst>
      <p:ext uri="{BB962C8B-B14F-4D97-AF65-F5344CB8AC3E}">
        <p14:creationId xmlns:p14="http://schemas.microsoft.com/office/powerpoint/2010/main" val="35449814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D686E"/>
      </a:dk2>
      <a:lt2>
        <a:srgbClr val="727D84"/>
      </a:lt2>
      <a:accent1>
        <a:srgbClr val="ED1847"/>
      </a:accent1>
      <a:accent2>
        <a:srgbClr val="F7941E"/>
      </a:accent2>
      <a:accent3>
        <a:srgbClr val="00A651"/>
      </a:accent3>
      <a:accent4>
        <a:srgbClr val="33A3DC"/>
      </a:accent4>
      <a:accent5>
        <a:srgbClr val="A0C9EC"/>
      </a:accent5>
      <a:accent6>
        <a:srgbClr val="FDC6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PT Template - IT Product Line 16_9 en">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19107</TotalTime>
  <Words>1708</Words>
  <Application>Microsoft Macintosh PowerPoint</Application>
  <PresentationFormat>Экран (16:9)</PresentationFormat>
  <Paragraphs>130</Paragraphs>
  <Slides>12</Slides>
  <Notes>0</Notes>
  <HiddenSlides>0</HiddenSlides>
  <MMClips>0</MMClips>
  <ScaleCrop>false</ScaleCrop>
  <HeadingPairs>
    <vt:vector size="6" baseType="variant">
      <vt:variant>
        <vt:lpstr>Использованные шрифты</vt:lpstr>
      </vt:variant>
      <vt:variant>
        <vt:i4>15</vt:i4>
      </vt:variant>
      <vt:variant>
        <vt:lpstr>Тема</vt:lpstr>
      </vt:variant>
      <vt:variant>
        <vt:i4>6</vt:i4>
      </vt:variant>
      <vt:variant>
        <vt:lpstr>Заголовки слайдов</vt:lpstr>
      </vt:variant>
      <vt:variant>
        <vt:i4>12</vt:i4>
      </vt:variant>
    </vt:vector>
  </HeadingPairs>
  <TitlesOfParts>
    <vt:vector size="33" baseType="lpstr">
      <vt:lpstr>MS PGothic</vt:lpstr>
      <vt:lpstr>MS PGothic</vt:lpstr>
      <vt:lpstr>黑体</vt:lpstr>
      <vt:lpstr>宋体</vt:lpstr>
      <vt:lpstr>Arial</vt:lpstr>
      <vt:lpstr>Calibri</vt:lpstr>
      <vt:lpstr>Cambria</vt:lpstr>
      <vt:lpstr>Cambria Math</vt:lpstr>
      <vt:lpstr>FrutigerNext LT Bold</vt:lpstr>
      <vt:lpstr>FrutigerNext LT Light</vt:lpstr>
      <vt:lpstr>FrutigerNext LT Medium</vt:lpstr>
      <vt:lpstr>FrutigerNext LT Regular</vt:lpstr>
      <vt:lpstr>华文细黑</vt:lpstr>
      <vt:lpstr>Times New Roman</vt:lpstr>
      <vt:lpstr>Wingdings</vt:lpstr>
      <vt:lpstr>Office Theme</vt:lpstr>
      <vt:lpstr>12_主题1</vt:lpstr>
      <vt:lpstr>PPT Template - IT Product Line 16_9 en</vt:lpstr>
      <vt:lpstr>8_主题1</vt:lpstr>
      <vt:lpstr>9_主题1</vt:lpstr>
      <vt:lpstr>2_自定义设计方案</vt:lpstr>
      <vt:lpstr>Направление: Нелинейная цифровая обработка сигналов.</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Auto-Keras: An Efficient Neural Architecture Search System</vt:lpstr>
      <vt:lpstr>Презентация PowerPoint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JM</dc:creator>
  <cp:lastModifiedBy>Пользователь Microsoft Office</cp:lastModifiedBy>
  <cp:revision>818</cp:revision>
  <dcterms:created xsi:type="dcterms:W3CDTF">2012-09-20T06:10:25Z</dcterms:created>
  <dcterms:modified xsi:type="dcterms:W3CDTF">2020-08-13T06:46:56Z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(2)PmReYS6pUx+Wyom0uzdpuh561OmPte6ao1Hz6UaHymj8ec6rBUXmr98Kw4y6lSY2YycW95J4_x000d_
7GY4kG4j31L0Ep3p2XIJljgQOTCAxkY+8sk0dhw3tyT8mG/4l7zNPNGLjvqvjGlDuIBg88H2_x000d_
59sOt6t2oUCY48PMnTDMlHDuxj0suvQufCJNlWjqPlV9ELHg+6NpOBrhTqmqB2LYqDqbuyvw_x000d_
48Fg3m+/d4AOKjbJyT</vt:lpwstr>
  </property>
  <property fmtid="{D5CDD505-2E9C-101B-9397-08002B2CF9AE}" pid="3" name="_ms_pID_7253431">
    <vt:lpwstr>ULgCWy8K2V34UTYhBrpJ1U19nOB2TatWKCMQ7M8pMhW5QJmnw+2Eu0_x000d_
D1J/wWm82ROqhDYW70yIN6Q4ssI3olzg</vt:lpwstr>
  </property>
  <property fmtid="{D5CDD505-2E9C-101B-9397-08002B2CF9AE}" pid="4" name="sflag">
    <vt:lpwstr>1371779650</vt:lpwstr>
  </property>
</Properties>
</file>